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60" r:id="rId2"/>
  </p:sldMasterIdLst>
  <p:notesMasterIdLst>
    <p:notesMasterId r:id="rId20"/>
  </p:notesMasterIdLst>
  <p:sldIdLst>
    <p:sldId id="292" r:id="rId3"/>
    <p:sldId id="260" r:id="rId4"/>
    <p:sldId id="267" r:id="rId5"/>
    <p:sldId id="296" r:id="rId6"/>
    <p:sldId id="273" r:id="rId7"/>
    <p:sldId id="265" r:id="rId8"/>
    <p:sldId id="313" r:id="rId9"/>
    <p:sldId id="289" r:id="rId10"/>
    <p:sldId id="314" r:id="rId11"/>
    <p:sldId id="266" r:id="rId12"/>
    <p:sldId id="294" r:id="rId13"/>
    <p:sldId id="315" r:id="rId14"/>
    <p:sldId id="316" r:id="rId15"/>
    <p:sldId id="295" r:id="rId16"/>
    <p:sldId id="317" r:id="rId17"/>
    <p:sldId id="288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B6F"/>
    <a:srgbClr val="B68E15"/>
    <a:srgbClr val="262626"/>
    <a:srgbClr val="B01513"/>
    <a:srgbClr val="CE3A1C"/>
    <a:srgbClr val="EDED1F"/>
    <a:srgbClr val="F4A16F"/>
    <a:srgbClr val="757575"/>
    <a:srgbClr val="A6CDBC"/>
    <a:srgbClr val="186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5576" autoAdjust="0"/>
  </p:normalViewPr>
  <p:slideViewPr>
    <p:cSldViewPr snapToGrid="0">
      <p:cViewPr varScale="1">
        <p:scale>
          <a:sx n="45" d="100"/>
          <a:sy n="45" d="100"/>
        </p:scale>
        <p:origin x="146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A6058-E8ED-4072-A8C8-7433F3504CAB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BEB06-CD59-4FDF-9C41-A98B09EE3869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427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shlane.com/it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keepass.info/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BEB06-CD59-4FDF-9C41-A98B09EE386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815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Secondo il "Data </a:t>
            </a:r>
            <a:r>
              <a:rPr lang="it-IT" sz="1200" dirty="0" err="1"/>
              <a:t>Breach</a:t>
            </a:r>
            <a:r>
              <a:rPr lang="it-IT" sz="1200" dirty="0"/>
              <a:t> Investigation Report" pubblicato da Verizon nel 2014,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nel corso del 2013 due violazioni dei dati su tre hanno avuto a che fare con l'utilizzo improprio di credenziali compromesse.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Alla luce di questa tipologia di attacchi, sempre più società a livello internazionale hanno iniziato a mettere in pratica quella che viene chiamata TFA, acronimo di Two Factor Authentication o, in italiano, autenticazione a due fattori.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Il TFA aumenta il livello di protezione per l'accesso ai servizi protetti, in quanto adesso sono necessari due codici da inserire come password.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accedere al </a:t>
            </a:r>
            <a:r>
              <a:rPr lang="it-IT" sz="1200" dirty="0" smtClean="0"/>
              <a:t>servizio, </a:t>
            </a:r>
            <a:r>
              <a:rPr lang="it-IT" sz="1200" dirty="0"/>
              <a:t>infatti,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gli utenti devono disporre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sia di una password principale,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sia di un dispositivo o di </a:t>
            </a:r>
            <a:r>
              <a:rPr lang="it-IT" sz="1200" dirty="0" err="1"/>
              <a:t>un'app</a:t>
            </a:r>
            <a:r>
              <a:rPr lang="it-IT" sz="1200" dirty="0"/>
              <a:t> mobile che fornisce loro un codice temporaneo assegnato in modo casuale ad ogni accesso.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/>
              <a:t>Così </a:t>
            </a:r>
            <a:r>
              <a:rPr lang="it-IT" sz="1200" dirty="0"/>
              <a:t>le probabilità di ingresso illecito o non autorizzato si riducono drasticamente. </a:t>
            </a:r>
          </a:p>
          <a:p>
            <a:pPr marL="228600" indent="-2286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393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Recentemente Google ha introdotto un sistema di autenticazione a due fattori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per i propri dipendenti,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utilizzando una chiavetta </a:t>
            </a:r>
            <a:r>
              <a:rPr lang="it-IT" sz="1200" dirty="0" err="1">
                <a:cs typeface="Arial" charset="0"/>
              </a:rPr>
              <a:t>usb</a:t>
            </a:r>
            <a:r>
              <a:rPr lang="it-IT" sz="1200" dirty="0">
                <a:cs typeface="Arial" charset="0"/>
              </a:rPr>
              <a:t> esterna come secondo elemento necessario per l'accesso ai servizi aziendali.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Ogni volta che gli utenti richiedono un accesso protetto, il sistema impone loro di inserire fisicamente la chiavetta all'interno del computer e di premere un pulsante sul dispositivo stesso, in modo da esser sicuri che la persona autorizzata sia fisicamente seduta di fronte al pc.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 startAt="5"/>
              <a:defRPr/>
            </a:pPr>
            <a:r>
              <a:rPr lang="it-IT" sz="1200" dirty="0">
                <a:cs typeface="Arial" charset="0"/>
              </a:rPr>
              <a:t>La stessa società ha dichiarato in più occasioni che nessuno dei suoi dipendenti è caduto vittima di attacchi di phishing sui propri account professionali dall'inizio del 2017, quando Google ha iniziato a richiedere ai propri dipendenti di utilizzare tali chiavi.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 startAt="5"/>
              <a:defRPr/>
            </a:pPr>
            <a:endParaRPr lang="it-IT" sz="1200" dirty="0">
              <a:cs typeface="Arial" charset="0"/>
            </a:endParaRP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sz="1200" dirty="0">
                <a:cs typeface="Arial" charset="0"/>
              </a:rPr>
              <a:t>Popup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sz="1200" b="1" dirty="0">
                <a:cs typeface="Arial" charset="0"/>
              </a:rPr>
              <a:t>Chiavi di sicurezza e TFA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dirty="0"/>
              <a:t>Oggi è possibile trovare sul mercato numerosi fornitori di chiavi di sicurezza pensati per professionisti o utenti in generale, 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dirty="0"/>
              <a:t>che desiderano aggiungere un ulteriore livello di protezione ai propri computer o ai siti ai quali effettuano solitamente il login.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dirty="0"/>
              <a:t>Tra i fornitori più conosciuti troviamo </a:t>
            </a:r>
            <a:r>
              <a:rPr lang="it-IT" dirty="0" err="1"/>
              <a:t>Yubico</a:t>
            </a:r>
            <a:r>
              <a:rPr lang="it-IT" dirty="0"/>
              <a:t> (https://www.yubico.com/) e  </a:t>
            </a:r>
            <a:r>
              <a:rPr lang="it-IT" dirty="0" err="1"/>
              <a:t>Feitian</a:t>
            </a:r>
            <a:r>
              <a:rPr lang="it-IT" dirty="0"/>
              <a:t> (https://www.ftsafe.com/). 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r>
              <a:rPr lang="it-IT" dirty="0"/>
              <a:t>È importante che tali prodotti rispecchino gli standard della FIDO Alliance ("Fast </a:t>
            </a:r>
            <a:r>
              <a:rPr lang="it-IT" dirty="0" err="1"/>
              <a:t>IDentity</a:t>
            </a:r>
            <a:r>
              <a:rPr lang="it-IT" dirty="0"/>
              <a:t> Online"), ossia del consorzio che dal 2013 cerca di trovare il giusto compromesso fra sicurezza e i problemi che gli utenti devono affrontare nel creare e ricordare più nomi utente e password.</a:t>
            </a:r>
          </a:p>
          <a:p>
            <a:pPr marL="0" indent="0" algn="just">
              <a:lnSpc>
                <a:spcPct val="120000"/>
              </a:lnSpc>
              <a:buFont typeface="+mj-lt"/>
              <a:buNone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BEB06-CD59-4FDF-9C41-A98B09EE386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0039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Nell’utilizzo della doppia autenticazione può sorgere un problema,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è infatti probabile che risulti in qualche modo scomoda e macchinosa.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semplificare l’accesso agli utenti, una volta effettuato il login,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viene data la possibilità di autorizzare il proprio device, in modo che il sistema non richieda nuovamente l'utilizzo di questa modalità di autenticazione,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pur proteggendo gli utenti da eventuali malintenzionati che acquisiscono le credenziali del servizio, ma tentano di accedervi da altri dispositivi.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Esiste dunque un trade-off tra sicurezza e praticità: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man mano che i sistemi diventano più sicuri, diventano anche meno pratici da utilizzare.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Se invece accedere ai sistemi è semplice, questi diventano purtroppo anche più vulnerabili.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BEB06-CD59-4FDF-9C41-A98B09EE386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6856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Per trovare un giusto compromesso fra sicurezza e facilità di accesso,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la maggior parte degli esperti informatici consiglia agli utenti di utilizzare le così dette «</a:t>
            </a:r>
            <a:r>
              <a:rPr lang="it-IT" sz="1200" dirty="0" err="1">
                <a:cs typeface="Arial" charset="0"/>
              </a:rPr>
              <a:t>passphrase</a:t>
            </a:r>
            <a:r>
              <a:rPr lang="it-IT" sz="1200" dirty="0">
                <a:cs typeface="Arial" charset="0"/>
              </a:rPr>
              <a:t>», in italiano, frasi chiave, piuttosto che singole </a:t>
            </a:r>
            <a:r>
              <a:rPr lang="it-IT" sz="1200" dirty="0" smtClean="0">
                <a:cs typeface="Arial" charset="0"/>
              </a:rPr>
              <a:t>parole. </a:t>
            </a:r>
            <a:endParaRPr lang="it-IT" sz="1200" dirty="0">
              <a:cs typeface="Arial" charset="0"/>
            </a:endParaRP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>
                <a:cs typeface="Arial" charset="0"/>
              </a:rPr>
              <a:t>Come </a:t>
            </a:r>
            <a:r>
              <a:rPr lang="it-IT" sz="1200" b="0" dirty="0" smtClean="0">
                <a:cs typeface="Arial" charset="0"/>
              </a:rPr>
              <a:t>visto in precedenza, infatti, le password più lunghe sono matematicamente molto più difficili da violare, a causa del numero esponenziale di tentativi da </a:t>
            </a:r>
            <a:r>
              <a:rPr lang="it-IT" sz="1200" b="0" kern="1200" dirty="0" smtClean="0">
                <a:solidFill>
                  <a:schemeClr val="tx1"/>
                </a:solidFill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effettuare per individuare la combinazione corretta.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b="0" kern="1200" dirty="0" smtClean="0">
                <a:solidFill>
                  <a:schemeClr val="tx1"/>
                </a:solidFill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Le </a:t>
            </a:r>
            <a:r>
              <a:rPr lang="it-IT" sz="1200" b="0" kern="1200" dirty="0" err="1" smtClean="0">
                <a:solidFill>
                  <a:schemeClr val="tx1"/>
                </a:solidFill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passphrase</a:t>
            </a:r>
            <a:endParaRPr lang="it-IT" sz="1200" b="0" kern="1200" dirty="0" smtClean="0">
              <a:solidFill>
                <a:schemeClr val="tx1"/>
              </a:solidFill>
              <a:latin typeface="Tempus Sans ITC" panose="04020404030D07020202" pitchFamily="82" charset="0"/>
              <a:ea typeface="+mn-ea"/>
              <a:cs typeface="Gisha" panose="020B0502040204020203" pitchFamily="34" charset="-79"/>
            </a:endParaRP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b="0" kern="1200" dirty="0" smtClean="0">
                <a:solidFill>
                  <a:schemeClr val="tx1"/>
                </a:solidFill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sono più difficili da </a:t>
            </a:r>
            <a:r>
              <a:rPr lang="it-IT" sz="1200" b="0" dirty="0" smtClean="0">
                <a:cs typeface="Arial" charset="0"/>
              </a:rPr>
              <a:t>in</a:t>
            </a:r>
            <a:r>
              <a:rPr lang="it-IT" sz="1200" dirty="0" smtClean="0">
                <a:cs typeface="Arial" charset="0"/>
              </a:rPr>
              <a:t>dividuare per i criminali o i programmi di codifica,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>
                <a:cs typeface="Arial" charset="0"/>
              </a:rPr>
              <a:t>ma sono ancora relativamente facili da ricordare per gli utenti finali.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>
                <a:cs typeface="Arial" charset="0"/>
              </a:rPr>
              <a:t>Offrono anche una sequenza mnemonica coerente per ricordare stringhe di testo più lunghe, che sarebbero quasi impossibili da memorizzare se la frase chiave fosse composta da caratteri scelti completamente a caso.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endParaRPr lang="it-IT" sz="1200" dirty="0"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131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Vediamo ora alcuni consigli per gestire al meglio le proprie password.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È consigliato sempre utilizzare </a:t>
            </a:r>
            <a:r>
              <a:rPr lang="it-IT" sz="1200" dirty="0" smtClean="0"/>
              <a:t>password</a:t>
            </a:r>
            <a:r>
              <a:rPr lang="it-IT" sz="1200" baseline="0" dirty="0" smtClean="0"/>
              <a:t> o </a:t>
            </a:r>
            <a:r>
              <a:rPr lang="it-IT" sz="1200" dirty="0" err="1" smtClean="0"/>
              <a:t>passphrase</a:t>
            </a:r>
            <a:r>
              <a:rPr lang="it-IT" sz="1200" dirty="0" smtClean="0"/>
              <a:t> </a:t>
            </a:r>
            <a:r>
              <a:rPr lang="it-IT" sz="1200" dirty="0"/>
              <a:t>diverse per accedere a servizi differenti, quali account di posta elettronica, home banking e siti di </a:t>
            </a:r>
            <a:r>
              <a:rPr lang="it-IT" sz="1200" dirty="0" err="1"/>
              <a:t>ecommerce</a:t>
            </a:r>
            <a:r>
              <a:rPr lang="it-IT" sz="1200" dirty="0"/>
              <a:t>;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Le password di "lavoro" devono inoltre essere mantenute distinte dalle password "personali", in modo da separare le due sfere di </a:t>
            </a:r>
            <a:r>
              <a:rPr lang="it-IT" sz="1200" dirty="0" smtClean="0"/>
              <a:t>vulnerabilità.</a:t>
            </a:r>
            <a:endParaRPr lang="it-IT" sz="1200" dirty="0"/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È buona </a:t>
            </a:r>
            <a:r>
              <a:rPr lang="it-IT" sz="1200" dirty="0" smtClean="0"/>
              <a:t>norma inoltre </a:t>
            </a:r>
            <a:r>
              <a:rPr lang="it-IT" sz="1200" dirty="0"/>
              <a:t>modificare spesso le proprie password di accesso ai servizi </a:t>
            </a:r>
            <a:r>
              <a:rPr lang="it-IT" sz="1200" dirty="0" smtClean="0"/>
              <a:t>online.</a:t>
            </a:r>
            <a:endParaRPr lang="it-IT" sz="1200" dirty="0"/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Potrà sembrare strano, ma tutti gli esperti concordano che è una buona idea cambiare le password quando finisce una relazione amorosa. I partner infatti conoscono spesso le rispettive password. Ciò aumenta il rischio di un potenziale danno collaterale.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t-IT" sz="1200" dirty="0" smtClean="0"/>
              <a:t>Popup 1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t-IT" sz="1200" b="1" dirty="0" smtClean="0"/>
              <a:t>Gestione delle password a pagamento </a:t>
            </a: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it-IT" sz="1200" dirty="0" smtClean="0"/>
              <a:t>Nello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scegliere password diverse per ciascuno dei servizi che usiamo, </a:t>
            </a:r>
            <a:r>
              <a:rPr lang="it-IT" sz="1200" dirty="0" smtClean="0">
                <a:solidFill>
                  <a:schemeClr val="tx2">
                    <a:lumMod val="75000"/>
                  </a:schemeClr>
                </a:solidFill>
              </a:rPr>
              <a:t>no</a:t>
            </a:r>
            <a:r>
              <a:rPr lang="it-IT" sz="1200" dirty="0" smtClean="0"/>
              <a:t>n occorre ricordarle tutte a memoria o scriverle in agenda o sul cellulare; esistono infatti sul mercato software di gestione delle password a pagamento (come </a:t>
            </a:r>
            <a:r>
              <a:rPr lang="it-IT" sz="1200" dirty="0" err="1" smtClean="0"/>
              <a:t>Dashlane</a:t>
            </a:r>
            <a:r>
              <a:rPr lang="it-IT" sz="1200" dirty="0" smtClean="0"/>
              <a:t>, </a:t>
            </a:r>
            <a:r>
              <a:rPr lang="it-IT" sz="1200" dirty="0" smtClean="0">
                <a:hlinkClick r:id="rId3"/>
              </a:rPr>
              <a:t>https://www.dashlane.com/it</a:t>
            </a:r>
            <a:r>
              <a:rPr lang="it-IT" sz="1200" dirty="0" smtClean="0"/>
              <a:t>) e open-source (come </a:t>
            </a:r>
            <a:r>
              <a:rPr lang="it-IT" sz="1200" dirty="0" err="1" smtClean="0"/>
              <a:t>KeePass</a:t>
            </a:r>
            <a:r>
              <a:rPr lang="it-IT" sz="1200" dirty="0" smtClean="0"/>
              <a:t>, </a:t>
            </a:r>
            <a:r>
              <a:rPr lang="it-IT" sz="1200" dirty="0" smtClean="0">
                <a:hlinkClick r:id="rId4"/>
              </a:rPr>
              <a:t>https://keepass.info</a:t>
            </a:r>
            <a:r>
              <a:rPr lang="it-IT" sz="1200" dirty="0" smtClean="0"/>
              <a:t>) che, se adoperati correttamente, svolgono in sicurezza il loro lavoro e permettono di gestire tutte le credenziali che noi utilizziamo, scegliendo semplicemente una password master molto forte, in abbinamento di solito a un secondo fattore di autenticazione.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 startAt="6"/>
              <a:defRPr/>
            </a:pPr>
            <a:endParaRPr lang="it-IT" sz="1200" dirty="0" smtClean="0"/>
          </a:p>
          <a:p>
            <a:pPr algn="just">
              <a:lnSpc>
                <a:spcPct val="120000"/>
              </a:lnSpc>
              <a:defRPr/>
            </a:pPr>
            <a:endParaRPr lang="it-IT" sz="1200" dirty="0"/>
          </a:p>
          <a:p>
            <a:pPr algn="just">
              <a:lnSpc>
                <a:spcPct val="120000"/>
              </a:lnSpc>
              <a:defRPr/>
            </a:pPr>
            <a:r>
              <a:rPr lang="it-IT" sz="1200" dirty="0" smtClean="0"/>
              <a:t>Popup 2</a:t>
            </a:r>
            <a:endParaRPr lang="it-IT" sz="1200" dirty="0"/>
          </a:p>
          <a:p>
            <a:pPr algn="just">
              <a:lnSpc>
                <a:spcPct val="120000"/>
              </a:lnSpc>
              <a:defRPr/>
            </a:pPr>
            <a:r>
              <a:rPr lang="it-IT" sz="1200" b="1" dirty="0"/>
              <a:t>Password: le discussioni della comunità informatica </a:t>
            </a:r>
          </a:p>
          <a:p>
            <a:pPr algn="just">
              <a:lnSpc>
                <a:spcPct val="120000"/>
              </a:lnSpc>
              <a:defRPr/>
            </a:pPr>
            <a:r>
              <a:rPr lang="it-IT" sz="1200" dirty="0"/>
              <a:t>Sebbene gli utenti siano bombardati con continue richieste di modifica delle password, la comunità informatica non è ancora concorde sull'approccio più efficace da utilizzare per la gestione delle password. È ancora in fase di discussione se sia una buona idea obbligare gli utenti a cambiare le password su base regolare o impedire loro di riutilizzare le ultime parole segrete adottate. Da un lato, i sostenitori alla modifica frequente, affermano che il cambio delle credenziali limita i potenziali danni che un criminale può infliggere una volta entrato in possesso dei codici dell'utente. D'altra parte, le politiche di scadenza/riutilizzo eccessivamente restrittive aumentano la possibilità che gli utenti dimentichino le proprie password con maggiore facilità.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90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/>
              <a:t>È bene</a:t>
            </a:r>
            <a:r>
              <a:rPr lang="it-IT" sz="1200" baseline="0" dirty="0" smtClean="0"/>
              <a:t> inoltre, a</a:t>
            </a:r>
            <a:r>
              <a:rPr lang="it-IT" sz="1200" dirty="0" smtClean="0"/>
              <a:t>nalizzare </a:t>
            </a:r>
            <a:r>
              <a:rPr lang="it-IT" sz="1200" dirty="0"/>
              <a:t>con molta attenzione come scegliamo e usiamo le varie password, evitando la tendenza a utilizzare una parola qualsiasi del dizionario, il nome del nostro animale domestico o qualsiasi altra password troppo semplice o corta;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/>
              <a:t>È </a:t>
            </a:r>
            <a:r>
              <a:rPr lang="it-IT" sz="1200" dirty="0"/>
              <a:t>fondamentale ricordare che tutti i nostri device sono vulnerabili non solo virtualmente, ma anche fisicamente. L'aggiunta quindi di un pin o di una password di accesso a tutti i tuoi dispositivi portatili è cruciale;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Da ultimo, se pensiamo, o solo sospettiamo, che un nostro computer o dispositivo mobile sia stato compromesso, occorre cambiare immediatamente tutte le password che sono state utilizzate su quel device.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 startAt="6"/>
              <a:defRPr/>
            </a:pPr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657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ora, andiamo </a:t>
            </a:r>
            <a:r>
              <a:rPr lang="it-IT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fare il punto con il nostro esperto. Clicca sulle domande e scopri le risposte.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BEB06-CD59-4FDF-9C41-A98B09EE386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44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AUDIO:</a:t>
            </a:r>
          </a:p>
          <a:p>
            <a:r>
              <a:rPr lang="en-US" dirty="0" smtClean="0"/>
              <a:t>Bene!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Fermati</a:t>
            </a:r>
            <a:r>
              <a:rPr lang="en-US" baseline="0" dirty="0" smtClean="0"/>
              <a:t> </a:t>
            </a:r>
            <a:r>
              <a:rPr lang="en-US" baseline="0" dirty="0"/>
              <a:t>un secondo e </a:t>
            </a:r>
            <a:r>
              <a:rPr lang="en-US" baseline="0" dirty="0" err="1"/>
              <a:t>prova</a:t>
            </a:r>
            <a:r>
              <a:rPr lang="en-US" baseline="0" dirty="0"/>
              <a:t> a </a:t>
            </a:r>
            <a:r>
              <a:rPr lang="en-US" baseline="0" dirty="0" err="1"/>
              <a:t>rispondere</a:t>
            </a:r>
            <a:r>
              <a:rPr lang="en-US" baseline="0" dirty="0"/>
              <a:t>!</a:t>
            </a:r>
          </a:p>
          <a:p>
            <a:endParaRPr lang="en-US" baseline="0" dirty="0"/>
          </a:p>
          <a:p>
            <a:r>
              <a:rPr lang="en-US" baseline="0" dirty="0"/>
              <a:t>Feedback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/>
              <a:t>Esatto</a:t>
            </a:r>
            <a:r>
              <a:rPr lang="en-US" baseline="0" dirty="0"/>
              <a:t>/Non </a:t>
            </a:r>
            <a:r>
              <a:rPr lang="en-US" baseline="0" dirty="0" err="1"/>
              <a:t>esatto</a:t>
            </a:r>
            <a:r>
              <a:rPr lang="en-US" baseline="0" dirty="0"/>
              <a:t>! Il </a:t>
            </a:r>
            <a:r>
              <a:rPr lang="it-IT" sz="1200" b="0" dirty="0"/>
              <a:t>brute force </a:t>
            </a:r>
            <a:r>
              <a:rPr lang="it-IT" sz="1200" b="0" dirty="0" err="1"/>
              <a:t>attack</a:t>
            </a:r>
            <a:r>
              <a:rPr lang="it-IT" sz="1200" b="0" dirty="0"/>
              <a:t> impiega software specifici per applicare algoritmi di tipo matematico per individuare la password, tentando tutte le possibili combinazioni fra lettere, numeri e caratteri speciali.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373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La rapida diffusione di internet e dei servizi ad esso collegati hanno imposto la necessità di difendere i dati personali connessi all’utilizzo della rete.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Tra le possibilità, per gli utenti, di proteggere i propri dati, c’è l’utilizzo di una password.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La violazione delle password, infatti, è l’attacco privilegiato dai cyber-criminali.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Mettere in atto strategie consapevoli per limitare questi </a:t>
            </a:r>
            <a:r>
              <a:rPr lang="it-IT" dirty="0" smtClean="0"/>
              <a:t>attacchi </a:t>
            </a:r>
            <a:r>
              <a:rPr lang="it-IT" dirty="0"/>
              <a:t>rappresenta la prima linea di difesa.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/>
              <a:t>Fai clic sulle foto per scoprire gli argomenti che </a:t>
            </a:r>
            <a:r>
              <a:rPr lang="it-IT" dirty="0" smtClean="0"/>
              <a:t>tratteremo </a:t>
            </a:r>
            <a:r>
              <a:rPr lang="it-IT" dirty="0"/>
              <a:t>nelle prossime pagine! </a:t>
            </a:r>
          </a:p>
          <a:p>
            <a:pPr marL="228600" indent="-2286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8491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Ormai siamo sommersi da password.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Password per accendere il pc,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accedere ai vari account email,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l'accesso alle reti ed ai servizi aziendali, …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Come possiamo ricordare tutti questi codici?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Solitamente le alternative che ci vengono in mente sono due: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utilizzare una password unica, o piccole variazioni di questa, per tutti i servizi a cui vogliamo accedere,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oppure appuntarsele tutte in agenda o sul </a:t>
            </a:r>
            <a:r>
              <a:rPr lang="it-IT" sz="1200" dirty="0" smtClean="0"/>
              <a:t>telefono.</a:t>
            </a:r>
            <a:endParaRPr lang="it-IT" sz="1200" dirty="0"/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 smtClean="0"/>
              <a:t>Fortunatamente </a:t>
            </a:r>
            <a:r>
              <a:rPr lang="it-IT" sz="1200" dirty="0"/>
              <a:t>esistono alternative più moderne e sicure di gestione delle nostre </a:t>
            </a:r>
            <a:r>
              <a:rPr lang="it-IT" sz="1200" dirty="0" smtClean="0"/>
              <a:t>password!</a:t>
            </a:r>
            <a:r>
              <a:rPr lang="it-IT" sz="1200" baseline="0" dirty="0" smtClean="0"/>
              <a:t> Le </a:t>
            </a:r>
            <a:r>
              <a:rPr lang="it-IT" sz="1200" dirty="0" smtClean="0"/>
              <a:t>vedremo </a:t>
            </a:r>
            <a:r>
              <a:rPr lang="it-IT" sz="1200" dirty="0"/>
              <a:t>insieme nelle prossime pagine.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8540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Le prime password per computer furono </a:t>
            </a:r>
            <a:r>
              <a:rPr lang="it-IT" sz="1200" dirty="0" smtClean="0">
                <a:cs typeface="Arial" charset="0"/>
              </a:rPr>
              <a:t>utilizzate </a:t>
            </a:r>
            <a:r>
              <a:rPr lang="it-IT" sz="1200" dirty="0">
                <a:cs typeface="Arial" charset="0"/>
              </a:rPr>
              <a:t>a partire dalla seconda metà degli anni ‘60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sul sistema mainframe del Massachusetts </a:t>
            </a:r>
            <a:r>
              <a:rPr lang="it-IT" sz="1200" dirty="0" err="1">
                <a:cs typeface="Arial" charset="0"/>
              </a:rPr>
              <a:t>Institute</a:t>
            </a:r>
            <a:r>
              <a:rPr lang="it-IT" sz="1200" dirty="0">
                <a:cs typeface="Arial" charset="0"/>
              </a:rPr>
              <a:t> of Technology di Boston.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Prima che questa tecnologia diventasse di uso comune si è dovuto attendere diversi decenni, in quanto i primi personal computer non includevano nemmeno un'opzione di accesso con password: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tutti gli utenti che avevano effettivo </a:t>
            </a:r>
            <a:r>
              <a:rPr lang="it-IT" sz="1200" dirty="0" smtClean="0">
                <a:cs typeface="Arial" charset="0"/>
              </a:rPr>
              <a:t>accesso </a:t>
            </a:r>
            <a:r>
              <a:rPr lang="it-IT" sz="1200" dirty="0">
                <a:cs typeface="Arial" charset="0"/>
              </a:rPr>
              <a:t>al computer potevano dunque accedere </a:t>
            </a:r>
            <a:r>
              <a:rPr lang="it-IT" sz="1200" dirty="0" smtClean="0">
                <a:cs typeface="Arial" charset="0"/>
              </a:rPr>
              <a:t>automaticamente anche </a:t>
            </a:r>
            <a:r>
              <a:rPr lang="it-IT" sz="1200" dirty="0">
                <a:cs typeface="Arial" charset="0"/>
              </a:rPr>
              <a:t>a tutti i dati </a:t>
            </a:r>
            <a:r>
              <a:rPr lang="it-IT" sz="1200" dirty="0" smtClean="0">
                <a:cs typeface="Arial" charset="0"/>
              </a:rPr>
              <a:t>in esso</a:t>
            </a:r>
            <a:r>
              <a:rPr lang="it-IT" sz="1200" baseline="0" dirty="0" smtClean="0">
                <a:cs typeface="Arial" charset="0"/>
              </a:rPr>
              <a:t> </a:t>
            </a:r>
            <a:r>
              <a:rPr lang="it-IT" sz="1200" dirty="0" smtClean="0">
                <a:cs typeface="Arial" charset="0"/>
              </a:rPr>
              <a:t>contenuti.</a:t>
            </a:r>
            <a:endParaRPr lang="it-IT" sz="1200" dirty="0">
              <a:cs typeface="Arial" charset="0"/>
            </a:endParaRP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Solo negli anni Novanta,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con le prime versioni di Microsoft Windows il sistema permetteva l'inserimento di una password di accesso,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funzione che tuttavia era solamente opzionale e </a:t>
            </a:r>
            <a:r>
              <a:rPr lang="it-IT" sz="1200" dirty="0" smtClean="0">
                <a:cs typeface="Arial" charset="0"/>
              </a:rPr>
              <a:t>poteva essere </a:t>
            </a:r>
            <a:r>
              <a:rPr lang="it-IT" sz="1200" dirty="0">
                <a:cs typeface="Arial" charset="0"/>
              </a:rPr>
              <a:t>bypassata </a:t>
            </a:r>
            <a:r>
              <a:rPr lang="it-IT" sz="1200" dirty="0" smtClean="0">
                <a:cs typeface="Arial" charset="0"/>
              </a:rPr>
              <a:t>semplicemente premendo </a:t>
            </a:r>
            <a:r>
              <a:rPr lang="it-IT" sz="1200" dirty="0">
                <a:cs typeface="Arial" charset="0"/>
              </a:rPr>
              <a:t>il tasto "</a:t>
            </a:r>
            <a:r>
              <a:rPr lang="it-IT" sz="1200" dirty="0" err="1">
                <a:cs typeface="Arial" charset="0"/>
              </a:rPr>
              <a:t>Esc</a:t>
            </a:r>
            <a:r>
              <a:rPr lang="it-IT" sz="1200" dirty="0">
                <a:cs typeface="Arial" charset="0"/>
              </a:rPr>
              <a:t>" nel pannello di accesso iniziale.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endParaRPr lang="it-IT" sz="1200" dirty="0">
              <a:cs typeface="Arial" charset="0"/>
            </a:endParaRPr>
          </a:p>
          <a:p>
            <a:pPr marL="228600" indent="-2286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5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Oggi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con la rapida diffusione di internet e l’uso su larga scala di email e di altri servizi online, le password sono invece diventate uno strumento di sicurezza importante per proteggere l'identità degli utenti.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 smtClean="0"/>
              <a:t>E di conseguenza sono diventate </a:t>
            </a:r>
            <a:r>
              <a:rPr lang="it-IT" sz="1200" dirty="0"/>
              <a:t>anche oggetto di attenzione da parte dei cyber-criminali.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Se un criminale entrasse in possesso della password del nostro account di posta elettronica, </a:t>
            </a:r>
            <a:r>
              <a:rPr lang="it-IT" sz="1200" dirty="0" smtClean="0"/>
              <a:t>potrebbe </a:t>
            </a:r>
            <a:r>
              <a:rPr lang="it-IT" sz="1200" dirty="0"/>
              <a:t>accedere facilmente a molti dei nostri dati sensibili.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questo motivo, la violazione di account email è diventata una tecnica privilegiata dagli hacker per avere accesso </a:t>
            </a:r>
            <a:r>
              <a:rPr lang="it-IT" sz="1200" dirty="0" smtClean="0"/>
              <a:t>a </a:t>
            </a:r>
            <a:r>
              <a:rPr lang="it-IT" sz="1200" dirty="0"/>
              <a:t>un elevato numero di informazioni riferiti sia al titolare del servizio, </a:t>
            </a:r>
            <a:r>
              <a:rPr lang="it-IT" sz="1200" dirty="0" smtClean="0"/>
              <a:t>sia agli individui </a:t>
            </a:r>
            <a:r>
              <a:rPr lang="it-IT" sz="1200" dirty="0"/>
              <a:t>con cui ha intrattenuto degli scambi.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205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Gli hacker hanno una vasta gamma di strumenti con cui tentare di accedere illecitamente ai nostri account. Tra questi, c’è l’attacco di forza bruta, in gergo brute force </a:t>
            </a:r>
            <a:r>
              <a:rPr lang="it-IT" sz="1200" dirty="0" err="1">
                <a:cs typeface="Arial" charset="0"/>
              </a:rPr>
              <a:t>attack</a:t>
            </a:r>
            <a:r>
              <a:rPr lang="it-IT" sz="1200" dirty="0">
                <a:cs typeface="Arial" charset="0"/>
              </a:rPr>
              <a:t>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che impiega software specifici per applicare algoritmi di tipo matematico per "indovinare" la password utilizzata, tentando tutte le possibili combinazioni fra lettere, numeri e caratteri speciali.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Questo approccio funziona di solito molto bene per individuare password corte, ad esempio 4 o 6 caratteri,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ma perde di efficacia e risulta essere troppo dispendioso in termini di tempo, se la password è lunga.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Questo è uno dei motivi per cui gli esperti informatici suggeriscono sempre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>
                <a:cs typeface="Arial" charset="0"/>
              </a:rPr>
              <a:t>di utilizzare codici di almeno di 12 caratteri.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8533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La difficoltà della violazione dell'account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cresce </a:t>
            </a:r>
            <a:r>
              <a:rPr lang="it-IT" sz="1200" dirty="0" smtClean="0">
                <a:cs typeface="Arial" charset="0"/>
              </a:rPr>
              <a:t>con </a:t>
            </a:r>
            <a:r>
              <a:rPr lang="it-IT" sz="1200" dirty="0">
                <a:cs typeface="Arial" charset="0"/>
              </a:rPr>
              <a:t>l'aumentare della complessità della password di sicurezza adottata dall'utente. Vediamo in breve il motivo.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Il calcolo per identificare il numero delle combinazioni possibili, ossia delle potenziali password utilizzabili, non è molto complesso; basta disporre </a:t>
            </a:r>
            <a:r>
              <a:rPr lang="it-IT" sz="1200" dirty="0" smtClean="0">
                <a:cs typeface="Arial" charset="0"/>
              </a:rPr>
              <a:t>di queste </a:t>
            </a:r>
            <a:r>
              <a:rPr lang="it-IT" sz="1200" dirty="0">
                <a:cs typeface="Arial" charset="0"/>
              </a:rPr>
              <a:t>informazioni: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il numero di caratteri possibili utilizzabili dall'utente,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e il numero di caratteri della password.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Per quanto riguarda il primo punto, utilizzando una tastiera italiana, abbiamo a disposizione 92 caratteri (26 lettere minuscole, 26 lettere maiuscole, 10 numeri e circa 30 caratteri speciali).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A seconda del numero di caratteri utilizzato, </a:t>
            </a:r>
          </a:p>
          <a:p>
            <a:pPr marL="228600" indent="-228600">
              <a:buFont typeface="+mj-lt"/>
              <a:buAutoNum type="arabicPeriod" startAt="7"/>
            </a:pPr>
            <a:r>
              <a:rPr lang="it-IT" sz="1200" dirty="0">
                <a:cs typeface="Arial" charset="0"/>
              </a:rPr>
              <a:t>il numero di possibili combinazioni diventa pari a: 92 elevato al numero di caratteri.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172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A differenza di un attacco di forza bruta, che richiede una notevole potenza di calcolo e di tempo, con un attacco "a dizionario"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viene impiegato </a:t>
            </a:r>
            <a:r>
              <a:rPr lang="it-IT" sz="1200" dirty="0" smtClean="0"/>
              <a:t>un </a:t>
            </a:r>
            <a:r>
              <a:rPr lang="it-IT" sz="1200" dirty="0"/>
              <a:t>algoritmo per indovinare tutte le password più </a:t>
            </a:r>
            <a:r>
              <a:rPr lang="it-IT" sz="1200" dirty="0" smtClean="0"/>
              <a:t>comuni </a:t>
            </a:r>
            <a:r>
              <a:rPr lang="it-IT" sz="1200" dirty="0"/>
              <a:t>che possono essere trovate in un dizionario.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Questo approccio è molto più efficace e più rapido da attuare, poiché non tutte le possibili combinazioni viste in precedenza vengono utilizzate dagli utenti, che invece sono soliti preferire le parole del dizionario, più facili da ricordare.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Per dare un’idea dell’efficacia di questa tecnica, facciamo un esempio: 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si stima che la lingua italiana comprenda oltre due milioni di parole.</a:t>
            </a:r>
          </a:p>
          <a:p>
            <a:pPr marL="228600" indent="-228600" algn="just">
              <a:lnSpc>
                <a:spcPct val="120000"/>
              </a:lnSpc>
              <a:buFont typeface="+mj-lt"/>
              <a:buAutoNum type="arabicPeriod"/>
              <a:defRPr/>
            </a:pPr>
            <a:r>
              <a:rPr lang="it-IT" sz="1200" dirty="0"/>
              <a:t>Al giorno d'oggi la potenza di calcolo dei computer permette di tentare circa 1 milione di parole in 24 ore.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6BEB06-CD59-4FDF-9C41-A98B09EE3869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47123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AUDIO: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I dispositivi più moderni hanno implementato la biometria in alternativa all'utilizzo di password convenzionali,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ne sono un esempio i lettori di impronte digitali.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Con il lancio dell'iPhone 5S nel 2013, Apple è stata la prima ad inserire un lettore di impronte digitali integrato che può essere effettivamente utilizzato al posto di un codice di accesso tradizionale.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I device più all'avanguardia, inoltre, hanno incorporato anche un lettore della retina, che viene utilizzato per l'accesso biometrico ad un dispositivo. 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dirty="0"/>
              <a:t>Recentemente alcuni ricercatori hanno dimostrato che tale forma di protezione è facilmente scavalcabile usando una foto dell'iride del proprietario montata su una lente a contatto, per simulare la riflettività di un occhio reale.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BEB06-CD59-4FDF-9C41-A98B09EE3869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7520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50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3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393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04607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425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8942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292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5862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31874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2164E0-9644-4C0E-8373-D614D95BAFAE}"/>
              </a:ext>
            </a:extLst>
          </p:cNvPr>
          <p:cNvSpPr txBox="1"/>
          <p:nvPr userDrawn="1"/>
        </p:nvSpPr>
        <p:spPr>
          <a:xfrm>
            <a:off x="0" y="0"/>
            <a:ext cx="11587942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it-IT" sz="20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B7858F-34D8-4C94-90DF-4A4E8E8C0809}"/>
              </a:ext>
            </a:extLst>
          </p:cNvPr>
          <p:cNvSpPr txBox="1"/>
          <p:nvPr userDrawn="1"/>
        </p:nvSpPr>
        <p:spPr>
          <a:xfrm>
            <a:off x="11596255" y="0"/>
            <a:ext cx="595745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E3C1D11-31BA-4225-9FF9-15B8F694EB1F}"/>
              </a:ext>
            </a:extLst>
          </p:cNvPr>
          <p:cNvCxnSpPr/>
          <p:nvPr userDrawn="1"/>
        </p:nvCxnSpPr>
        <p:spPr>
          <a:xfrm>
            <a:off x="0" y="400110"/>
            <a:ext cx="1219200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A4446023-9410-4424-B6AC-84C309F60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1496675" cy="34131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19">
            <a:extLst>
              <a:ext uri="{FF2B5EF4-FFF2-40B4-BE49-F238E27FC236}">
                <a16:creationId xmlns:a16="http://schemas.microsoft.com/office/drawing/2014/main" id="{79385AC6-A2B3-4021-BD72-791421DCEE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1711" y="1037950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7C39B2CD-E6BE-4DE1-A886-9DD76ED17A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729554" y="1037950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0" name="Segnaposto testo 19">
            <a:extLst>
              <a:ext uri="{FF2B5EF4-FFF2-40B4-BE49-F238E27FC236}">
                <a16:creationId xmlns:a16="http://schemas.microsoft.com/office/drawing/2014/main" id="{45FECD9B-6A25-43FA-B234-0E05658BE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014" y="1122974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Segnaposto immagine 3">
            <a:extLst>
              <a:ext uri="{FF2B5EF4-FFF2-40B4-BE49-F238E27FC236}">
                <a16:creationId xmlns:a16="http://schemas.microsoft.com/office/drawing/2014/main" id="{B9356514-9BD6-4AE4-B724-EC87B101CB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6483857" y="1122974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2" name="Segnaposto testo 19">
            <a:extLst>
              <a:ext uri="{FF2B5EF4-FFF2-40B4-BE49-F238E27FC236}">
                <a16:creationId xmlns:a16="http://schemas.microsoft.com/office/drawing/2014/main" id="{74325C9B-CA40-4187-ADB7-2FC431A0EC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21711" y="3776157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3" name="Segnaposto immagine 3">
            <a:extLst>
              <a:ext uri="{FF2B5EF4-FFF2-40B4-BE49-F238E27FC236}">
                <a16:creationId xmlns:a16="http://schemas.microsoft.com/office/drawing/2014/main" id="{8035426F-B3E7-4F22-9B5D-78A44BEA9F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>
            <a:off x="729554" y="3776157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4" name="Segnaposto testo 19">
            <a:extLst>
              <a:ext uri="{FF2B5EF4-FFF2-40B4-BE49-F238E27FC236}">
                <a16:creationId xmlns:a16="http://schemas.microsoft.com/office/drawing/2014/main" id="{9CE9ED9C-25DF-4671-A836-0F1AC0EBEF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014" y="3861181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immagine 3">
            <a:extLst>
              <a:ext uri="{FF2B5EF4-FFF2-40B4-BE49-F238E27FC236}">
                <a16:creationId xmlns:a16="http://schemas.microsoft.com/office/drawing/2014/main" id="{0AD52653-42A4-424F-B1D4-E8CC7B0BB4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flipH="1">
            <a:off x="6483857" y="3861181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6024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2164E0-9644-4C0E-8373-D614D95BAFAE}"/>
              </a:ext>
            </a:extLst>
          </p:cNvPr>
          <p:cNvSpPr txBox="1"/>
          <p:nvPr userDrawn="1"/>
        </p:nvSpPr>
        <p:spPr>
          <a:xfrm>
            <a:off x="0" y="0"/>
            <a:ext cx="11587942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it-IT" sz="20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B7858F-34D8-4C94-90DF-4A4E8E8C0809}"/>
              </a:ext>
            </a:extLst>
          </p:cNvPr>
          <p:cNvSpPr txBox="1"/>
          <p:nvPr userDrawn="1"/>
        </p:nvSpPr>
        <p:spPr>
          <a:xfrm>
            <a:off x="11596255" y="0"/>
            <a:ext cx="595745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E3C1D11-31BA-4225-9FF9-15B8F694EB1F}"/>
              </a:ext>
            </a:extLst>
          </p:cNvPr>
          <p:cNvCxnSpPr/>
          <p:nvPr userDrawn="1"/>
        </p:nvCxnSpPr>
        <p:spPr>
          <a:xfrm>
            <a:off x="0" y="400110"/>
            <a:ext cx="1219200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A4446023-9410-4424-B6AC-84C309F60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1496675" cy="34131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5992486F-1F4F-4134-B0D9-303A27565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436" y="861754"/>
            <a:ext cx="6842125" cy="19541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3" name="Segnaposto testo 19">
            <a:extLst>
              <a:ext uri="{FF2B5EF4-FFF2-40B4-BE49-F238E27FC236}">
                <a16:creationId xmlns:a16="http://schemas.microsoft.com/office/drawing/2014/main" id="{5114F84A-C927-40DB-9548-17B831BA8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436" y="4091940"/>
            <a:ext cx="6842125" cy="19541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9605B206-8EC2-4B2F-B166-FCD009CD862E}"/>
              </a:ext>
            </a:extLst>
          </p:cNvPr>
          <p:cNvCxnSpPr>
            <a:cxnSpLocks/>
          </p:cNvCxnSpPr>
          <p:nvPr userDrawn="1"/>
        </p:nvCxnSpPr>
        <p:spPr>
          <a:xfrm>
            <a:off x="0" y="3536779"/>
            <a:ext cx="1202851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immagine 7">
            <a:extLst>
              <a:ext uri="{FF2B5EF4-FFF2-40B4-BE49-F238E27FC236}">
                <a16:creationId xmlns:a16="http://schemas.microsoft.com/office/drawing/2014/main" id="{106FAF5C-F3E2-439D-A23C-A25ACDAC9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560" y="573580"/>
            <a:ext cx="4599709" cy="6126480"/>
          </a:xfrm>
          <a:prstGeom prst="flowChartDelay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471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5377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7337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29172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1582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6768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76397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7261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577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2131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0176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109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3114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95426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Modifica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38466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875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64986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9459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22952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12028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2164E0-9644-4C0E-8373-D614D95BAFAE}"/>
              </a:ext>
            </a:extLst>
          </p:cNvPr>
          <p:cNvSpPr txBox="1"/>
          <p:nvPr userDrawn="1"/>
        </p:nvSpPr>
        <p:spPr>
          <a:xfrm>
            <a:off x="0" y="0"/>
            <a:ext cx="11587942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it-IT" sz="20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B7858F-34D8-4C94-90DF-4A4E8E8C0809}"/>
              </a:ext>
            </a:extLst>
          </p:cNvPr>
          <p:cNvSpPr txBox="1"/>
          <p:nvPr userDrawn="1"/>
        </p:nvSpPr>
        <p:spPr>
          <a:xfrm>
            <a:off x="11596255" y="0"/>
            <a:ext cx="595745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E3C1D11-31BA-4225-9FF9-15B8F694EB1F}"/>
              </a:ext>
            </a:extLst>
          </p:cNvPr>
          <p:cNvCxnSpPr/>
          <p:nvPr userDrawn="1"/>
        </p:nvCxnSpPr>
        <p:spPr>
          <a:xfrm>
            <a:off x="0" y="400110"/>
            <a:ext cx="1219200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A4446023-9410-4424-B6AC-84C309F60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1496675" cy="34131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18" name="Segnaposto testo 19">
            <a:extLst>
              <a:ext uri="{FF2B5EF4-FFF2-40B4-BE49-F238E27FC236}">
                <a16:creationId xmlns:a16="http://schemas.microsoft.com/office/drawing/2014/main" id="{79385AC6-A2B3-4021-BD72-791421DCEE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021711" y="1037950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7C39B2CD-E6BE-4DE1-A886-9DD76ED17A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 flipH="1">
            <a:off x="729554" y="1037950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0" name="Segnaposto testo 19">
            <a:extLst>
              <a:ext uri="{FF2B5EF4-FFF2-40B4-BE49-F238E27FC236}">
                <a16:creationId xmlns:a16="http://schemas.microsoft.com/office/drawing/2014/main" id="{45FECD9B-6A25-43FA-B234-0E05658BE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6014" y="1122974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1" name="Segnaposto immagine 3">
            <a:extLst>
              <a:ext uri="{FF2B5EF4-FFF2-40B4-BE49-F238E27FC236}">
                <a16:creationId xmlns:a16="http://schemas.microsoft.com/office/drawing/2014/main" id="{B9356514-9BD6-4AE4-B724-EC87B101CBD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6483857" y="1122974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2" name="Segnaposto testo 19">
            <a:extLst>
              <a:ext uri="{FF2B5EF4-FFF2-40B4-BE49-F238E27FC236}">
                <a16:creationId xmlns:a16="http://schemas.microsoft.com/office/drawing/2014/main" id="{74325C9B-CA40-4187-ADB7-2FC431A0ECD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21711" y="3776157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3" name="Segnaposto immagine 3">
            <a:extLst>
              <a:ext uri="{FF2B5EF4-FFF2-40B4-BE49-F238E27FC236}">
                <a16:creationId xmlns:a16="http://schemas.microsoft.com/office/drawing/2014/main" id="{8035426F-B3E7-4F22-9B5D-78A44BEA9F2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 flipH="1">
            <a:off x="729554" y="3776157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  <p:sp>
        <p:nvSpPr>
          <p:cNvPr id="34" name="Segnaposto testo 19">
            <a:extLst>
              <a:ext uri="{FF2B5EF4-FFF2-40B4-BE49-F238E27FC236}">
                <a16:creationId xmlns:a16="http://schemas.microsoft.com/office/drawing/2014/main" id="{9CE9ED9C-25DF-4671-A836-0F1AC0EBEFC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76014" y="3861181"/>
            <a:ext cx="2015345" cy="202000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35" name="Segnaposto immagine 3">
            <a:extLst>
              <a:ext uri="{FF2B5EF4-FFF2-40B4-BE49-F238E27FC236}">
                <a16:creationId xmlns:a16="http://schemas.microsoft.com/office/drawing/2014/main" id="{0AD52653-42A4-424F-B1D4-E8CC7B0BB456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 flipH="1">
            <a:off x="6483857" y="3861181"/>
            <a:ext cx="2015346" cy="2015344"/>
          </a:xfrm>
          <a:prstGeom prst="flowChartDelay">
            <a:avLst/>
          </a:prstGeom>
        </p:spPr>
        <p:txBody>
          <a:bodyPr vert="horz"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7931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2164E0-9644-4C0E-8373-D614D95BAFAE}"/>
              </a:ext>
            </a:extLst>
          </p:cNvPr>
          <p:cNvSpPr txBox="1"/>
          <p:nvPr userDrawn="1"/>
        </p:nvSpPr>
        <p:spPr>
          <a:xfrm>
            <a:off x="0" y="0"/>
            <a:ext cx="11587942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it-IT" sz="200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B7858F-34D8-4C94-90DF-4A4E8E8C0809}"/>
              </a:ext>
            </a:extLst>
          </p:cNvPr>
          <p:cNvSpPr txBox="1"/>
          <p:nvPr userDrawn="1"/>
        </p:nvSpPr>
        <p:spPr>
          <a:xfrm>
            <a:off x="11596255" y="0"/>
            <a:ext cx="595745" cy="4001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it-IT"/>
            </a:defPPr>
            <a:lvl1pPr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E3C1D11-31BA-4225-9FF9-15B8F694EB1F}"/>
              </a:ext>
            </a:extLst>
          </p:cNvPr>
          <p:cNvCxnSpPr/>
          <p:nvPr userDrawn="1"/>
        </p:nvCxnSpPr>
        <p:spPr>
          <a:xfrm>
            <a:off x="0" y="400110"/>
            <a:ext cx="12192000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A4446023-9410-4424-B6AC-84C309F60F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0"/>
            <a:ext cx="11496675" cy="341313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Bahnschrift" panose="020B0502040204020203" pitchFamily="34" charset="0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5992486F-1F4F-4134-B0D9-303A275658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2436" y="861754"/>
            <a:ext cx="6842125" cy="19541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3" name="Segnaposto testo 19">
            <a:extLst>
              <a:ext uri="{FF2B5EF4-FFF2-40B4-BE49-F238E27FC236}">
                <a16:creationId xmlns:a16="http://schemas.microsoft.com/office/drawing/2014/main" id="{5114F84A-C927-40DB-9548-17B831BA8D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2436" y="4091940"/>
            <a:ext cx="6842125" cy="195418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Gisha" panose="020B0502040204020203" pitchFamily="34" charset="-79"/>
                <a:cs typeface="Gisha" panose="020B0502040204020203" pitchFamily="34" charset="-79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9605B206-8EC2-4B2F-B166-FCD009CD862E}"/>
              </a:ext>
            </a:extLst>
          </p:cNvPr>
          <p:cNvCxnSpPr>
            <a:cxnSpLocks/>
          </p:cNvCxnSpPr>
          <p:nvPr userDrawn="1"/>
        </p:nvCxnSpPr>
        <p:spPr>
          <a:xfrm>
            <a:off x="0" y="3536779"/>
            <a:ext cx="12028516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immagine 7">
            <a:extLst>
              <a:ext uri="{FF2B5EF4-FFF2-40B4-BE49-F238E27FC236}">
                <a16:creationId xmlns:a16="http://schemas.microsoft.com/office/drawing/2014/main" id="{106FAF5C-F3E2-439D-A23C-A25ACDAC9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560" y="573580"/>
            <a:ext cx="4599709" cy="6126480"/>
          </a:xfrm>
          <a:prstGeom prst="flowChartDelay">
            <a:avLst/>
          </a:prstGeo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9339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20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635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250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32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131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460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648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660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CA67048-8DE2-40E6-8AFC-3B04CF619662}" type="datetimeFigureOut">
              <a:rPr lang="it-IT" smtClean="0"/>
              <a:pPr/>
              <a:t>25/09/2018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B8AB4-81AB-4E20-95C6-7AAAE526AF4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8106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39.png"/><Relationship Id="rId4" Type="http://schemas.openxmlformats.org/officeDocument/2006/relationships/hyperlink" Target="https://pixabay.com/it/tasti-soluzione-business-successo-2114366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hyperlink" Target="https://pixabay.com/it/spionaggio-furto-di-dati-furto-3181151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pixabay.com/it/usb-porto-memoria-flash-tecnologia-2705872/" TargetMode="External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hyperlink" Target="https://pixabay.com/it/sicurezza-dito-uomo-d-affari-2910624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pixabay.com/it/tedesco-antico-grafia-434739/" TargetMode="External"/><Relationship Id="rId4" Type="http://schemas.openxmlformats.org/officeDocument/2006/relationships/image" Target="../media/image4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hyperlink" Target="https://pixabay.com/it/sicurezza-protezione-anti-virus-26513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ixabay.com/it/sicurezza-protezione-anti-virus-26513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informatica-attacco-1654709/" TargetMode="External"/><Relationship Id="rId3" Type="http://schemas.openxmlformats.org/officeDocument/2006/relationships/image" Target="../media/image7.jpeg"/><Relationship Id="rId7" Type="http://schemas.openxmlformats.org/officeDocument/2006/relationships/hyperlink" Target="https://pixabay.com/it/capacit&#224;-arcade-sfondo-pulsante-2974644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jpeg"/><Relationship Id="rId11" Type="http://schemas.openxmlformats.org/officeDocument/2006/relationships/hyperlink" Target="https://pixabay.com/it/castello-catena-porte-ruggine-756489/" TargetMode="External"/><Relationship Id="rId5" Type="http://schemas.openxmlformats.org/officeDocument/2006/relationships/image" Target="../media/image9.jpeg"/><Relationship Id="rId10" Type="http://schemas.openxmlformats.org/officeDocument/2006/relationships/hyperlink" Target="https://pixabay.com/it/rage-lotta-faust-controversia-mano-1564031/" TargetMode="External"/><Relationship Id="rId4" Type="http://schemas.openxmlformats.org/officeDocument/2006/relationships/image" Target="../media/image8.jpeg"/><Relationship Id="rId9" Type="http://schemas.openxmlformats.org/officeDocument/2006/relationships/hyperlink" Target="https://pixabay.com/it/carta-business-finanza-documento-3213924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t/parti-networking-social-media-rete-1086737/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hyperlink" Target="https://pixabay.com/it/simbolo-posta-elettronica-presso-304967/" TargetMode="Externa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ixabay.com/it/portatile-pc-computer-tecnologia-2243898/" TargetMode="External"/><Relationship Id="rId11" Type="http://schemas.openxmlformats.org/officeDocument/2006/relationships/image" Target="../media/image13.png"/><Relationship Id="rId5" Type="http://schemas.openxmlformats.org/officeDocument/2006/relationships/hyperlink" Target="http://www.iconarchive.com/show/ios7-icons-by-icons8/User-Interface-Password-icon.html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hyperlink" Target="https://pixabay.com/it/hacker-hacking-sicurezza-informatica-1944688/" TargetMode="External"/><Relationship Id="rId9" Type="http://schemas.openxmlformats.org/officeDocument/2006/relationships/hyperlink" Target="https://pixabay.com/it/media-laptop-tablet-pc-smartphone-774068/" TargetMode="External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png"/><Relationship Id="rId5" Type="http://schemas.openxmlformats.org/officeDocument/2006/relationships/hyperlink" Target="https://pixabay.com/it/macintosh-computer-tecnologia-2619617/" TargetMode="External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pixabay.com/it/password-app-applicazione-business-2781614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ixabay.com/it/pugno-forza-rabbia-lacrima-brezza-1148029/" TargetMode="External"/><Relationship Id="rId5" Type="http://schemas.openxmlformats.org/officeDocument/2006/relationships/hyperlink" Target="https://pixabay.com/it/spyware-cyber-2319403/" TargetMode="Externa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pixabay.com/it/pugno-forza-rabbia-lacrima-brezza-1148029/" TargetMode="External"/><Relationship Id="rId5" Type="http://schemas.openxmlformats.org/officeDocument/2006/relationships/hyperlink" Target="https://pixabay.com/it/spyware-cyber-2319403/" TargetMode="Externa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hyperlink" Target="https://pixabay.com/it/libro-lettura-insegnamento-imparare-2277027/" TargetMode="External"/><Relationship Id="rId4" Type="http://schemas.openxmlformats.org/officeDocument/2006/relationships/hyperlink" Target="https://pixabay.com/it/libro-pagina-letteratura-educazione-3294946/" TargetMode="External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hyperlink" Target="https://pixabay.com/it/lente-foto-macchina-fotografica-1723832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https://pixabay.com/it/occhio-vedere-visualizzazione-icona-1103592/" TargetMode="External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E6EAE5D-D554-4C29-BFCC-8FB07C1A4B42}"/>
              </a:ext>
            </a:extLst>
          </p:cNvPr>
          <p:cNvSpPr/>
          <p:nvPr/>
        </p:nvSpPr>
        <p:spPr>
          <a:xfrm>
            <a:off x="0" y="1605280"/>
            <a:ext cx="12192000" cy="390144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0E21B82-D5FE-4693-A1B5-F7CAB16976A4}"/>
              </a:ext>
            </a:extLst>
          </p:cNvPr>
          <p:cNvSpPr/>
          <p:nvPr/>
        </p:nvSpPr>
        <p:spPr>
          <a:xfrm>
            <a:off x="0" y="1605280"/>
            <a:ext cx="12192000" cy="21285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8" name="Ritardo 7">
            <a:extLst>
              <a:ext uri="{FF2B5EF4-FFF2-40B4-BE49-F238E27FC236}">
                <a16:creationId xmlns:a16="http://schemas.microsoft.com/office/drawing/2014/main" id="{B7123CEB-155E-4C7B-8A86-118048044F1A}"/>
              </a:ext>
            </a:extLst>
          </p:cNvPr>
          <p:cNvSpPr/>
          <p:nvPr/>
        </p:nvSpPr>
        <p:spPr>
          <a:xfrm rot="5400000">
            <a:off x="2645898" y="-1098227"/>
            <a:ext cx="2743201" cy="10033236"/>
          </a:xfrm>
          <a:prstGeom prst="flowChartDelay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EBEBEB">
                    <a:lumMod val="75000"/>
                  </a:srgbClr>
                </a:solidFill>
                <a:effectLst/>
                <a:uLnTx/>
                <a:uFillTx/>
                <a:latin typeface="Articulate Light" panose="02000503040000020004" pitchFamily="2" charset="0"/>
                <a:ea typeface="+mn-ea"/>
                <a:cs typeface="+mn-cs"/>
              </a:rPr>
              <a:t>I principali rischi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3600" b="1" i="0" u="none" strike="noStrike" kern="1200" cap="none" spc="0" normalizeH="0" baseline="0" noProof="0" dirty="0">
              <a:ln>
                <a:noFill/>
              </a:ln>
              <a:solidFill>
                <a:srgbClr val="EBEBEB">
                  <a:lumMod val="60000"/>
                  <a:lumOff val="40000"/>
                </a:srgbClr>
              </a:solidFill>
              <a:effectLst/>
              <a:uLnTx/>
              <a:uFillTx/>
              <a:latin typeface="Articulate" panose="02000503040000020004" pitchFamily="2" charset="0"/>
              <a:ea typeface="+mn-ea"/>
              <a:cs typeface="+mn-cs"/>
            </a:endParaRPr>
          </a:p>
          <a:p>
            <a:pPr lvl="0" algn="ctr">
              <a:defRPr/>
            </a:pPr>
            <a:r>
              <a:rPr lang="it-IT" sz="3600" b="1" dirty="0">
                <a:solidFill>
                  <a:srgbClr val="EBEBEB">
                    <a:lumMod val="75000"/>
                  </a:srgbClr>
                </a:solidFill>
                <a:latin typeface="Articulate Light" panose="02000503040000020004" pitchFamily="2" charset="0"/>
              </a:rPr>
              <a:t>Questione di password</a:t>
            </a:r>
            <a:endParaRPr kumimoji="0" lang="it-IT" sz="3600" b="1" i="0" u="none" strike="noStrike" kern="1200" cap="none" spc="0" normalizeH="0" baseline="0" noProof="0" dirty="0">
              <a:ln>
                <a:noFill/>
              </a:ln>
              <a:solidFill>
                <a:srgbClr val="EBEBEB">
                  <a:lumMod val="75000"/>
                </a:srgbClr>
              </a:solidFill>
              <a:effectLst/>
              <a:uLnTx/>
              <a:uFillTx/>
              <a:latin typeface="Articulate Light" panose="02000503040000020004" pitchFamily="2" charset="0"/>
              <a:ea typeface="+mn-ea"/>
              <a:cs typeface="+mn-cs"/>
            </a:endParaRPr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9AC420FA-A18E-4CB2-BAB3-A63E3EC1ED91}"/>
              </a:ext>
            </a:extLst>
          </p:cNvPr>
          <p:cNvCxnSpPr/>
          <p:nvPr/>
        </p:nvCxnSpPr>
        <p:spPr>
          <a:xfrm>
            <a:off x="0" y="3733800"/>
            <a:ext cx="777287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3974546-CBAC-4664-9B03-882C9DC135E3}"/>
              </a:ext>
            </a:extLst>
          </p:cNvPr>
          <p:cNvCxnSpPr>
            <a:cxnSpLocks/>
          </p:cNvCxnSpPr>
          <p:nvPr/>
        </p:nvCxnSpPr>
        <p:spPr>
          <a:xfrm>
            <a:off x="11559396" y="3733800"/>
            <a:ext cx="6326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magine correlata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1501774"/>
            <a:ext cx="4331898" cy="381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874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aborazione 5">
            <a:extLst>
              <a:ext uri="{FF2B5EF4-FFF2-40B4-BE49-F238E27FC236}">
                <a16:creationId xmlns:a16="http://schemas.microsoft.com/office/drawing/2014/main" id="{E78E6287-0A67-4B5F-9332-1229BD3F3AC6}"/>
              </a:ext>
            </a:extLst>
          </p:cNvPr>
          <p:cNvSpPr/>
          <p:nvPr/>
        </p:nvSpPr>
        <p:spPr>
          <a:xfrm>
            <a:off x="517399" y="364142"/>
            <a:ext cx="11674601" cy="3486150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9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/>
              <a:t>Descrizione Scenario 02</a:t>
            </a:r>
          </a:p>
          <a:p>
            <a:r>
              <a:rPr lang="it-IT" sz="1600" dirty="0"/>
              <a:t>….</a:t>
            </a:r>
          </a:p>
          <a:p>
            <a:endParaRPr lang="it-IT" sz="1600" dirty="0"/>
          </a:p>
        </p:txBody>
      </p:sp>
      <p:sp>
        <p:nvSpPr>
          <p:cNvPr id="18" name="Documento 17">
            <a:extLst>
              <a:ext uri="{FF2B5EF4-FFF2-40B4-BE49-F238E27FC236}">
                <a16:creationId xmlns:a16="http://schemas.microsoft.com/office/drawing/2014/main" id="{91533276-59B9-4178-88EF-417434897E71}"/>
              </a:ext>
            </a:extLst>
          </p:cNvPr>
          <p:cNvSpPr/>
          <p:nvPr/>
        </p:nvSpPr>
        <p:spPr>
          <a:xfrm rot="10800000">
            <a:off x="0" y="3159065"/>
            <a:ext cx="6369170" cy="3698935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6356665" y="2609447"/>
            <a:ext cx="5835327" cy="4273266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18A116-4E6D-4BBC-8641-7204884D04D7}"/>
              </a:ext>
            </a:extLst>
          </p:cNvPr>
          <p:cNvSpPr txBox="1"/>
          <p:nvPr/>
        </p:nvSpPr>
        <p:spPr>
          <a:xfrm>
            <a:off x="590231" y="2397497"/>
            <a:ext cx="71892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sono necessari </a:t>
            </a:r>
            <a:r>
              <a:rPr lang="it-IT" b="1" dirty="0">
                <a:solidFill>
                  <a:schemeClr val="tx2">
                    <a:lumMod val="75000"/>
                  </a:schemeClr>
                </a:solidFill>
              </a:rPr>
              <a:t>due codici da inserire come </a:t>
            </a:r>
            <a:r>
              <a:rPr lang="it-IT" b="1" dirty="0" smtClean="0">
                <a:solidFill>
                  <a:schemeClr val="tx2">
                    <a:lumMod val="75000"/>
                  </a:schemeClr>
                </a:solidFill>
              </a:rPr>
              <a:t>password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031E6535-B3AD-43CC-8B38-0A36BCA3823C}"/>
              </a:ext>
            </a:extLst>
          </p:cNvPr>
          <p:cNvSpPr/>
          <p:nvPr/>
        </p:nvSpPr>
        <p:spPr>
          <a:xfrm>
            <a:off x="150706" y="1051122"/>
            <a:ext cx="9141574" cy="146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lnSpc>
                <a:spcPct val="150000"/>
              </a:lnSpc>
              <a:spcBef>
                <a:spcPts val="1000"/>
              </a:spcBef>
              <a:defRPr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Nel 2013 due violazioni su tre hanno avuto a che fare con l'utilizzo improprio di credenziali compromesse.</a:t>
            </a:r>
          </a:p>
          <a:p>
            <a:pPr lvl="0" defTabSz="914400">
              <a:lnSpc>
                <a:spcPct val="150000"/>
              </a:lnSpc>
              <a:spcBef>
                <a:spcPts val="1000"/>
              </a:spcBef>
              <a:defRPr/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Le società hanno iniziato a mettere in pratica il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Factor</a:t>
            </a:r>
            <a:r>
              <a:rPr lang="it-IT" dirty="0"/>
              <a:t> </a:t>
            </a:r>
            <a:r>
              <a:rPr lang="it-IT" dirty="0" err="1" smtClean="0"/>
              <a:t>Authentication</a:t>
            </a:r>
            <a:r>
              <a:rPr lang="it-IT" b="1" dirty="0" smtClean="0">
                <a:solidFill>
                  <a:schemeClr val="tx2">
                    <a:lumMod val="75000"/>
                  </a:schemeClr>
                </a:solidFill>
              </a:rPr>
              <a:t>:</a:t>
            </a:r>
            <a:endParaRPr lang="it-IT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7186AD6-060E-4A5F-9A0A-AF35D77334FB}"/>
              </a:ext>
            </a:extLst>
          </p:cNvPr>
          <p:cNvSpPr txBox="1"/>
          <p:nvPr/>
        </p:nvSpPr>
        <p:spPr>
          <a:xfrm>
            <a:off x="150707" y="703329"/>
            <a:ext cx="6172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Data </a:t>
            </a:r>
            <a:r>
              <a:rPr lang="it-IT" sz="2000" b="1" dirty="0" err="1">
                <a:latin typeface="Tempus Sans ITC" panose="04020404030D07020202" pitchFamily="82" charset="0"/>
                <a:cs typeface="Gisha" panose="020B0502040204020203" pitchFamily="34" charset="-79"/>
              </a:rPr>
              <a:t>Breach</a:t>
            </a: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 Investigation Report</a:t>
            </a: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23092"/>
            <a:ext cx="11496675" cy="599342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L'autenticazione a due fattori 1/3</a:t>
            </a:r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DFFA9838-27DF-463D-B1BB-FACED4C176D2}"/>
              </a:ext>
            </a:extLst>
          </p:cNvPr>
          <p:cNvSpPr/>
          <p:nvPr/>
        </p:nvSpPr>
        <p:spPr>
          <a:xfrm>
            <a:off x="-2141924" y="-6699"/>
            <a:ext cx="2141924" cy="408402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https://pixabay.com/it/tasti-soluzione-business-successo-2114366/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b="1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http://www.iconarchive.com/show/outline-icons-by-iconsmind/Password-Field-icon.html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7F56D2-DF42-4786-9EE2-0450BBEAF2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1390247"/>
            <a:ext cx="1219200" cy="121920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F041F675-CD3B-408C-8055-19B8B9BCFC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429979"/>
            <a:ext cx="1219200" cy="1219200"/>
          </a:xfrm>
          <a:prstGeom prst="rect">
            <a:avLst/>
          </a:prstGeom>
        </p:spPr>
      </p:pic>
      <p:sp>
        <p:nvSpPr>
          <p:cNvPr id="35" name="Goccia 34">
            <a:extLst>
              <a:ext uri="{FF2B5EF4-FFF2-40B4-BE49-F238E27FC236}">
                <a16:creationId xmlns:a16="http://schemas.microsoft.com/office/drawing/2014/main" id="{3FFD081D-6A98-4DEA-9748-DE1177D9E764}"/>
              </a:ext>
            </a:extLst>
          </p:cNvPr>
          <p:cNvSpPr/>
          <p:nvPr/>
        </p:nvSpPr>
        <p:spPr>
          <a:xfrm rot="2700000">
            <a:off x="284132" y="2535157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7CB326A-7161-4B38-BAA9-B266F83B79E3}"/>
              </a:ext>
            </a:extLst>
          </p:cNvPr>
          <p:cNvSpPr txBox="1"/>
          <p:nvPr/>
        </p:nvSpPr>
        <p:spPr>
          <a:xfrm>
            <a:off x="6578332" y="4053341"/>
            <a:ext cx="5048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Gli utenti devono disporre di: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    </a:t>
            </a:r>
          </a:p>
          <a:p>
            <a:endParaRPr lang="it-IT" dirty="0"/>
          </a:p>
        </p:txBody>
      </p:sp>
      <p:sp>
        <p:nvSpPr>
          <p:cNvPr id="37" name="Goccia 36">
            <a:extLst>
              <a:ext uri="{FF2B5EF4-FFF2-40B4-BE49-F238E27FC236}">
                <a16:creationId xmlns:a16="http://schemas.microsoft.com/office/drawing/2014/main" id="{CC35B355-C48E-4857-A47E-621B54C410DA}"/>
              </a:ext>
            </a:extLst>
          </p:cNvPr>
          <p:cNvSpPr/>
          <p:nvPr/>
        </p:nvSpPr>
        <p:spPr>
          <a:xfrm rot="2700000">
            <a:off x="6694852" y="4611192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6DEB35FF-0E3B-460A-8396-F145903E783E}"/>
              </a:ext>
            </a:extLst>
          </p:cNvPr>
          <p:cNvSpPr txBox="1"/>
          <p:nvPr/>
        </p:nvSpPr>
        <p:spPr>
          <a:xfrm>
            <a:off x="7051393" y="4450772"/>
            <a:ext cx="50488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principale;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dispositivo/app che fornisce un codice temporaneo.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39" name="Goccia 38">
            <a:extLst>
              <a:ext uri="{FF2B5EF4-FFF2-40B4-BE49-F238E27FC236}">
                <a16:creationId xmlns:a16="http://schemas.microsoft.com/office/drawing/2014/main" id="{913BFC7D-CA7E-45CA-B9F3-7CC1C0922AA9}"/>
              </a:ext>
            </a:extLst>
          </p:cNvPr>
          <p:cNvSpPr/>
          <p:nvPr/>
        </p:nvSpPr>
        <p:spPr>
          <a:xfrm rot="2700000">
            <a:off x="6694851" y="5083262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569E39B0-D19D-416E-8948-8C7548CD572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919" y="5493511"/>
            <a:ext cx="1975142" cy="120360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B40EE65-4EBD-4C4F-825C-E0C8DEC60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897" y="5759383"/>
            <a:ext cx="560814" cy="6718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146DB2-11E0-498B-9005-1704E6ABB09D}"/>
              </a:ext>
            </a:extLst>
          </p:cNvPr>
          <p:cNvSpPr txBox="1"/>
          <p:nvPr/>
        </p:nvSpPr>
        <p:spPr>
          <a:xfrm rot="5400000">
            <a:off x="10425589" y="5536310"/>
            <a:ext cx="10796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dirty="0"/>
              <a:t>X</a:t>
            </a:r>
          </a:p>
        </p:txBody>
      </p:sp>
      <p:sp>
        <p:nvSpPr>
          <p:cNvPr id="41" name="Rettangolo arrotondato 31">
            <a:extLst>
              <a:ext uri="{FF2B5EF4-FFF2-40B4-BE49-F238E27FC236}">
                <a16:creationId xmlns:a16="http://schemas.microsoft.com/office/drawing/2014/main" id="{201B2630-0B24-472D-A969-3A7F5365EB9A}"/>
              </a:ext>
            </a:extLst>
          </p:cNvPr>
          <p:cNvSpPr/>
          <p:nvPr/>
        </p:nvSpPr>
        <p:spPr>
          <a:xfrm>
            <a:off x="3963854" y="56126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42" name="Rettangolo arrotondato 31">
            <a:extLst>
              <a:ext uri="{FF2B5EF4-FFF2-40B4-BE49-F238E27FC236}">
                <a16:creationId xmlns:a16="http://schemas.microsoft.com/office/drawing/2014/main" id="{912031AF-6A70-43E5-9CB8-38E22968BD9E}"/>
              </a:ext>
            </a:extLst>
          </p:cNvPr>
          <p:cNvSpPr/>
          <p:nvPr/>
        </p:nvSpPr>
        <p:spPr>
          <a:xfrm>
            <a:off x="3281397" y="145277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43" name="Rettangolo arrotondato 31">
            <a:extLst>
              <a:ext uri="{FF2B5EF4-FFF2-40B4-BE49-F238E27FC236}">
                <a16:creationId xmlns:a16="http://schemas.microsoft.com/office/drawing/2014/main" id="{5F2D084D-9D6F-4652-89DA-EA3A247BF263}"/>
              </a:ext>
            </a:extLst>
          </p:cNvPr>
          <p:cNvSpPr/>
          <p:nvPr/>
        </p:nvSpPr>
        <p:spPr>
          <a:xfrm>
            <a:off x="5947598" y="187563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44" name="Rettangolo arrotondato 31">
            <a:extLst>
              <a:ext uri="{FF2B5EF4-FFF2-40B4-BE49-F238E27FC236}">
                <a16:creationId xmlns:a16="http://schemas.microsoft.com/office/drawing/2014/main" id="{5ADB32A6-271F-49C2-A281-3B3F263516D1}"/>
              </a:ext>
            </a:extLst>
          </p:cNvPr>
          <p:cNvSpPr/>
          <p:nvPr/>
        </p:nvSpPr>
        <p:spPr>
          <a:xfrm>
            <a:off x="6721120" y="2529814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45" name="Rettangolo arrotondato 31">
            <a:extLst>
              <a:ext uri="{FF2B5EF4-FFF2-40B4-BE49-F238E27FC236}">
                <a16:creationId xmlns:a16="http://schemas.microsoft.com/office/drawing/2014/main" id="{2492F8E0-44E7-4B4D-8C61-BD1EF1A29F30}"/>
              </a:ext>
            </a:extLst>
          </p:cNvPr>
          <p:cNvSpPr/>
          <p:nvPr/>
        </p:nvSpPr>
        <p:spPr>
          <a:xfrm>
            <a:off x="10046297" y="3455510"/>
            <a:ext cx="1219200" cy="4606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5-7</a:t>
            </a:r>
            <a:endParaRPr lang="it-IT" dirty="0"/>
          </a:p>
        </p:txBody>
      </p:sp>
      <p:sp>
        <p:nvSpPr>
          <p:cNvPr id="46" name="Rettangolo arrotondato 31">
            <a:extLst>
              <a:ext uri="{FF2B5EF4-FFF2-40B4-BE49-F238E27FC236}">
                <a16:creationId xmlns:a16="http://schemas.microsoft.com/office/drawing/2014/main" id="{8B85D83B-580A-43DD-A87C-7D26286DB77D}"/>
              </a:ext>
            </a:extLst>
          </p:cNvPr>
          <p:cNvSpPr/>
          <p:nvPr/>
        </p:nvSpPr>
        <p:spPr>
          <a:xfrm>
            <a:off x="9562994" y="5947390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768069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aborazione 29">
            <a:extLst>
              <a:ext uri="{FF2B5EF4-FFF2-40B4-BE49-F238E27FC236}">
                <a16:creationId xmlns:a16="http://schemas.microsoft.com/office/drawing/2014/main" id="{8AA135C1-60F5-41E3-BC26-F98C1F4A1A9A}"/>
              </a:ext>
            </a:extLst>
          </p:cNvPr>
          <p:cNvSpPr/>
          <p:nvPr/>
        </p:nvSpPr>
        <p:spPr>
          <a:xfrm>
            <a:off x="-5070" y="3379500"/>
            <a:ext cx="8816196" cy="3485202"/>
          </a:xfrm>
          <a:prstGeom prst="flowChartProcess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D196522F-FD5B-4D98-8E11-918D3F154707}"/>
              </a:ext>
            </a:extLst>
          </p:cNvPr>
          <p:cNvSpPr/>
          <p:nvPr/>
        </p:nvSpPr>
        <p:spPr>
          <a:xfrm>
            <a:off x="0" y="536106"/>
            <a:ext cx="8212347" cy="348520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rPr>
              <a:t>10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i Baiti" panose="03000500000000000000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3" y="6051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L'autenticazione a due fattori 2/3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2A912C-6FAB-47E7-A458-0709DAECC9E8}"/>
              </a:ext>
            </a:extLst>
          </p:cNvPr>
          <p:cNvSpPr/>
          <p:nvPr/>
        </p:nvSpPr>
        <p:spPr>
          <a:xfrm>
            <a:off x="-2141924" y="-6699"/>
            <a:ext cx="2141924" cy="408402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Note sviluppo:</a:t>
            </a: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hlinkClick r:id="rId3"/>
              </a:rPr>
              <a:t>https://pixabay.com/it/spionaggio-furto-di-dati-furto-3181151/</a:t>
            </a:r>
            <a:endParaRPr lang="it-IT" sz="1600" dirty="0">
              <a:solidFill>
                <a:srgbClr val="1E5155">
                  <a:lumMod val="75000"/>
                </a:srgbClr>
              </a:solidFill>
            </a:endParaRPr>
          </a:p>
          <a:p>
            <a:pPr lvl="0"/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/>
            <a:r>
              <a:rPr kumimoji="0" lang="it-IT" sz="1600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Icona</a:t>
            </a: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hlinkClick r:id="rId4"/>
              </a:rPr>
              <a:t>https://pixabay.com/it/usb-porto-memoria-flash-tecnologia-2705872/</a:t>
            </a:r>
            <a:endParaRPr lang="it-IT" sz="1600" dirty="0">
              <a:solidFill>
                <a:srgbClr val="1E5155">
                  <a:lumMod val="75000"/>
                </a:srgbClr>
              </a:solidFill>
            </a:endParaRPr>
          </a:p>
          <a:p>
            <a:pPr lvl="0"/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latin typeface="Century Gothic" panose="020B0502020202020204"/>
              </a:rPr>
              <a:t>Popup riferito a testo 5</a:t>
            </a:r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455F5B-0C6F-4E7C-A111-62703F3E82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256" y="1054572"/>
            <a:ext cx="1811647" cy="196148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03120A9-4757-4DFF-B2E0-04A5B2B4AE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48"/>
          <a:stretch/>
        </p:blipFill>
        <p:spPr>
          <a:xfrm rot="19684709">
            <a:off x="6371942" y="385837"/>
            <a:ext cx="716038" cy="3298951"/>
          </a:xfrm>
          <a:prstGeom prst="rect">
            <a:avLst/>
          </a:prstGeom>
        </p:spPr>
      </p:pic>
      <p:sp>
        <p:nvSpPr>
          <p:cNvPr id="33" name="Goccia 32">
            <a:extLst>
              <a:ext uri="{FF2B5EF4-FFF2-40B4-BE49-F238E27FC236}">
                <a16:creationId xmlns:a16="http://schemas.microsoft.com/office/drawing/2014/main" id="{9711801A-EE5F-4D51-99A3-D59124566DB8}"/>
              </a:ext>
            </a:extLst>
          </p:cNvPr>
          <p:cNvSpPr/>
          <p:nvPr/>
        </p:nvSpPr>
        <p:spPr>
          <a:xfrm rot="2700000">
            <a:off x="148979" y="1040525"/>
            <a:ext cx="2355864" cy="2300106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ECCDA62-4E94-44B3-8CA9-38CA4F8456B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6" y="1497854"/>
            <a:ext cx="2012872" cy="100643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4CAA15-30A0-4D1C-9D8D-1F5687D423B3}"/>
              </a:ext>
            </a:extLst>
          </p:cNvPr>
          <p:cNvSpPr txBox="1"/>
          <p:nvPr/>
        </p:nvSpPr>
        <p:spPr>
          <a:xfrm>
            <a:off x="866208" y="2317563"/>
            <a:ext cx="10310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TFA</a:t>
            </a:r>
          </a:p>
        </p:txBody>
      </p:sp>
      <p:sp>
        <p:nvSpPr>
          <p:cNvPr id="34" name="Rettangolo arrotondato 31">
            <a:extLst>
              <a:ext uri="{FF2B5EF4-FFF2-40B4-BE49-F238E27FC236}">
                <a16:creationId xmlns:a16="http://schemas.microsoft.com/office/drawing/2014/main" id="{E7E3201A-F3DE-4BB9-AFC3-2784B1D39107}"/>
              </a:ext>
            </a:extLst>
          </p:cNvPr>
          <p:cNvSpPr/>
          <p:nvPr/>
        </p:nvSpPr>
        <p:spPr>
          <a:xfrm>
            <a:off x="2114016" y="754824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36" name="Rettangolo arrotondato 31">
            <a:extLst>
              <a:ext uri="{FF2B5EF4-FFF2-40B4-BE49-F238E27FC236}">
                <a16:creationId xmlns:a16="http://schemas.microsoft.com/office/drawing/2014/main" id="{BF2A0345-21F1-42D4-9787-CCF88D6B43FC}"/>
              </a:ext>
            </a:extLst>
          </p:cNvPr>
          <p:cNvSpPr/>
          <p:nvPr/>
        </p:nvSpPr>
        <p:spPr>
          <a:xfrm>
            <a:off x="4218747" y="53610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38" name="Rettangolo arrotondato 31">
            <a:extLst>
              <a:ext uri="{FF2B5EF4-FFF2-40B4-BE49-F238E27FC236}">
                <a16:creationId xmlns:a16="http://schemas.microsoft.com/office/drawing/2014/main" id="{B0527551-850F-496C-A229-0456773A0897}"/>
              </a:ext>
            </a:extLst>
          </p:cNvPr>
          <p:cNvSpPr/>
          <p:nvPr/>
        </p:nvSpPr>
        <p:spPr>
          <a:xfrm>
            <a:off x="6954827" y="110025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2B061E9-F855-4BC1-B2AC-412F2AD48AE9}"/>
              </a:ext>
            </a:extLst>
          </p:cNvPr>
          <p:cNvSpPr/>
          <p:nvPr/>
        </p:nvSpPr>
        <p:spPr>
          <a:xfrm>
            <a:off x="-5070" y="5272266"/>
            <a:ext cx="8756003" cy="157968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Documento 12">
            <a:extLst>
              <a:ext uri="{FF2B5EF4-FFF2-40B4-BE49-F238E27FC236}">
                <a16:creationId xmlns:a16="http://schemas.microsoft.com/office/drawing/2014/main" id="{E9347E24-CD42-4187-AF4B-B26BC004BD7E}"/>
              </a:ext>
            </a:extLst>
          </p:cNvPr>
          <p:cNvSpPr>
            <a:spLocks/>
          </p:cNvSpPr>
          <p:nvPr/>
        </p:nvSpPr>
        <p:spPr>
          <a:xfrm rot="5400000">
            <a:off x="6778036" y="1440986"/>
            <a:ext cx="6378699" cy="4449228"/>
          </a:xfrm>
          <a:prstGeom prst="flowChartDocument">
            <a:avLst/>
          </a:prstGeom>
          <a:blipFill dpi="0" rotWithShape="0">
            <a:blip r:embed="rId8" cstate="print">
              <a:alphaModFix amt="99000"/>
            </a:blip>
            <a:srcRect/>
            <a:stretch>
              <a:fillRect l="-960" r="-37548" b="-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6891F85-01DB-4D4B-A016-004CD0E9C83F}"/>
              </a:ext>
            </a:extLst>
          </p:cNvPr>
          <p:cNvSpPr/>
          <p:nvPr/>
        </p:nvSpPr>
        <p:spPr>
          <a:xfrm>
            <a:off x="183024" y="4175792"/>
            <a:ext cx="7846297" cy="2117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Il sistema impone di inserire fisicamente la chiavetta nel computer quando viene richiesto un accesso protetto.</a:t>
            </a:r>
          </a:p>
          <a:p>
            <a:pPr lvl="0">
              <a:lnSpc>
                <a:spcPct val="150000"/>
              </a:lnSpc>
              <a:defRPr/>
            </a:pPr>
            <a:endParaRPr lang="it-IT" dirty="0">
              <a:solidFill>
                <a:srgbClr val="EBEBEB">
                  <a:lumMod val="75000"/>
                </a:srgbClr>
              </a:solidFill>
            </a:endParaRPr>
          </a:p>
          <a:p>
            <a:pPr lvl="0">
              <a:lnSpc>
                <a:spcPct val="150000"/>
              </a:lnSpc>
              <a:defRPr/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Google ha dichiarato che nessuno dei suoi dipendenti è caduto vittima di attacchi da quando sono state introdotte tali chiavi.</a:t>
            </a:r>
          </a:p>
        </p:txBody>
      </p:sp>
      <p:sp>
        <p:nvSpPr>
          <p:cNvPr id="43" name="Rettangolo arrotondato 31">
            <a:extLst>
              <a:ext uri="{FF2B5EF4-FFF2-40B4-BE49-F238E27FC236}">
                <a16:creationId xmlns:a16="http://schemas.microsoft.com/office/drawing/2014/main" id="{CB31EFE7-31F7-44D0-A680-C87E6BC49505}"/>
              </a:ext>
            </a:extLst>
          </p:cNvPr>
          <p:cNvSpPr/>
          <p:nvPr/>
        </p:nvSpPr>
        <p:spPr>
          <a:xfrm>
            <a:off x="7727187" y="4395578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44" name="Rettangolo arrotondato 31">
            <a:extLst>
              <a:ext uri="{FF2B5EF4-FFF2-40B4-BE49-F238E27FC236}">
                <a16:creationId xmlns:a16="http://schemas.microsoft.com/office/drawing/2014/main" id="{123CE959-6D40-4C20-A731-B3A6373A8ADC}"/>
              </a:ext>
            </a:extLst>
          </p:cNvPr>
          <p:cNvSpPr/>
          <p:nvPr/>
        </p:nvSpPr>
        <p:spPr>
          <a:xfrm>
            <a:off x="7906901" y="5662865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pic>
        <p:nvPicPr>
          <p:cNvPr id="45" name="Immagine 44">
            <a:extLst>
              <a:ext uri="{FF2B5EF4-FFF2-40B4-BE49-F238E27FC236}">
                <a16:creationId xmlns:a16="http://schemas.microsoft.com/office/drawing/2014/main" id="{0F6E6A76-5C45-484C-A707-A36AF85718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326" y="6285566"/>
            <a:ext cx="537635" cy="537635"/>
          </a:xfrm>
          <a:prstGeom prst="rect">
            <a:avLst/>
          </a:prstGeom>
        </p:spPr>
      </p:pic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52B773F-18C8-4D44-BD20-FF5D6A9253A6}"/>
              </a:ext>
            </a:extLst>
          </p:cNvPr>
          <p:cNvSpPr txBox="1"/>
          <p:nvPr/>
        </p:nvSpPr>
        <p:spPr>
          <a:xfrm>
            <a:off x="7742771" y="6527206"/>
            <a:ext cx="4929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 clic sull'info point per approfondire l’argomento</a:t>
            </a:r>
          </a:p>
        </p:txBody>
      </p:sp>
    </p:spTree>
    <p:extLst>
      <p:ext uri="{BB962C8B-B14F-4D97-AF65-F5344CB8AC3E}">
        <p14:creationId xmlns:p14="http://schemas.microsoft.com/office/powerpoint/2010/main" val="3429598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aborazione 29">
            <a:extLst>
              <a:ext uri="{FF2B5EF4-FFF2-40B4-BE49-F238E27FC236}">
                <a16:creationId xmlns:a16="http://schemas.microsoft.com/office/drawing/2014/main" id="{8AA135C1-60F5-41E3-BC26-F98C1F4A1A9A}"/>
              </a:ext>
            </a:extLst>
          </p:cNvPr>
          <p:cNvSpPr/>
          <p:nvPr/>
        </p:nvSpPr>
        <p:spPr>
          <a:xfrm>
            <a:off x="-5070" y="3379500"/>
            <a:ext cx="8816196" cy="3485202"/>
          </a:xfrm>
          <a:prstGeom prst="flowChartProcess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D196522F-FD5B-4D98-8E11-918D3F154707}"/>
              </a:ext>
            </a:extLst>
          </p:cNvPr>
          <p:cNvSpPr/>
          <p:nvPr/>
        </p:nvSpPr>
        <p:spPr>
          <a:xfrm>
            <a:off x="0" y="536106"/>
            <a:ext cx="8212347" cy="348520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rPr>
              <a:t>11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i Baiti" panose="03000500000000000000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3" y="6051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L'autenticazione a due fattori 3/3</a:t>
            </a:r>
          </a:p>
        </p:txBody>
      </p:sp>
      <p:sp>
        <p:nvSpPr>
          <p:cNvPr id="13" name="Documento 12">
            <a:extLst>
              <a:ext uri="{FF2B5EF4-FFF2-40B4-BE49-F238E27FC236}">
                <a16:creationId xmlns:a16="http://schemas.microsoft.com/office/drawing/2014/main" id="{E9347E24-CD42-4187-AF4B-B26BC004BD7E}"/>
              </a:ext>
            </a:extLst>
          </p:cNvPr>
          <p:cNvSpPr>
            <a:spLocks/>
          </p:cNvSpPr>
          <p:nvPr/>
        </p:nvSpPr>
        <p:spPr>
          <a:xfrm rot="5400000">
            <a:off x="6773159" y="1445864"/>
            <a:ext cx="6388453" cy="4449228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 l="-960" r="-37548" b="-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CAA8D01-21AE-4135-8469-791D7CBC3AD4}"/>
              </a:ext>
            </a:extLst>
          </p:cNvPr>
          <p:cNvSpPr/>
          <p:nvPr/>
        </p:nvSpPr>
        <p:spPr>
          <a:xfrm>
            <a:off x="220115" y="1035828"/>
            <a:ext cx="4996344" cy="870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È probabile che gli utenti reputino la doppia autenticazione scomoda. </a:t>
            </a:r>
          </a:p>
        </p:txBody>
      </p:sp>
      <p:sp>
        <p:nvSpPr>
          <p:cNvPr id="41" name="Goccia 40">
            <a:extLst>
              <a:ext uri="{FF2B5EF4-FFF2-40B4-BE49-F238E27FC236}">
                <a16:creationId xmlns:a16="http://schemas.microsoft.com/office/drawing/2014/main" id="{ED34B437-BD07-4240-B46E-68949A03EE44}"/>
              </a:ext>
            </a:extLst>
          </p:cNvPr>
          <p:cNvSpPr/>
          <p:nvPr/>
        </p:nvSpPr>
        <p:spPr>
          <a:xfrm rot="13459496">
            <a:off x="5352668" y="1065949"/>
            <a:ext cx="2355864" cy="2300106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2A912C-6FAB-47E7-A458-0709DAECC9E8}"/>
              </a:ext>
            </a:extLst>
          </p:cNvPr>
          <p:cNvSpPr/>
          <p:nvPr/>
        </p:nvSpPr>
        <p:spPr>
          <a:xfrm>
            <a:off x="-2141924" y="-6700"/>
            <a:ext cx="2141924" cy="5919449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Note sviluppo:</a:t>
            </a: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hlinkClick r:id="rId4"/>
              </a:rPr>
              <a:t>https://pixabay.com/it/sicurezza-dito-uomo-d-affari-2910624/</a:t>
            </a:r>
            <a:endParaRPr lang="it-IT" sz="1600" dirty="0">
              <a:solidFill>
                <a:srgbClr val="1E5155">
                  <a:lumMod val="75000"/>
                </a:srgbClr>
              </a:solidFill>
            </a:endParaRPr>
          </a:p>
          <a:p>
            <a:pPr lvl="0"/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E01C165-6C65-4A3E-8F43-8D5C49BB5DA5}"/>
              </a:ext>
            </a:extLst>
          </p:cNvPr>
          <p:cNvSpPr txBox="1"/>
          <p:nvPr/>
        </p:nvSpPr>
        <p:spPr>
          <a:xfrm>
            <a:off x="209401" y="620735"/>
            <a:ext cx="5522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Problema nell’uso della doppia autenticazione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mpus Sans ITC" panose="04020404030D07020202" pitchFamily="82" charset="0"/>
              <a:ea typeface="+mn-ea"/>
              <a:cs typeface="Gisha" panose="020B0502040204020203" pitchFamily="34" charset="-79"/>
            </a:endParaRPr>
          </a:p>
        </p:txBody>
      </p:sp>
      <p:sp>
        <p:nvSpPr>
          <p:cNvPr id="33" name="Rettangolo arrotondato 31">
            <a:extLst>
              <a:ext uri="{FF2B5EF4-FFF2-40B4-BE49-F238E27FC236}">
                <a16:creationId xmlns:a16="http://schemas.microsoft.com/office/drawing/2014/main" id="{9E6B7E2D-655B-4CF9-90BE-C23F05913262}"/>
              </a:ext>
            </a:extLst>
          </p:cNvPr>
          <p:cNvSpPr/>
          <p:nvPr/>
        </p:nvSpPr>
        <p:spPr>
          <a:xfrm>
            <a:off x="1487551" y="52076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C5FFCF7-4126-474C-9891-9793978C74F9}"/>
              </a:ext>
            </a:extLst>
          </p:cNvPr>
          <p:cNvSpPr txBox="1"/>
          <p:nvPr/>
        </p:nvSpPr>
        <p:spPr>
          <a:xfrm>
            <a:off x="220115" y="2019543"/>
            <a:ext cx="1641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Soluzione </a:t>
            </a:r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518209FD-27A3-4A50-AE39-40A298E3A13A}"/>
              </a:ext>
            </a:extLst>
          </p:cNvPr>
          <p:cNvSpPr/>
          <p:nvPr/>
        </p:nvSpPr>
        <p:spPr>
          <a:xfrm>
            <a:off x="220115" y="2371435"/>
            <a:ext cx="5318786" cy="12861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Viene data la possibilità di autorizzare il proprio device.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La protezione evita accessi da altri dispositivi.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9651350E-7618-4561-B3CB-FC525D8143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148"/>
          <a:stretch/>
        </p:blipFill>
        <p:spPr>
          <a:xfrm rot="19684709">
            <a:off x="6391647" y="791982"/>
            <a:ext cx="546487" cy="2517793"/>
          </a:xfrm>
          <a:prstGeom prst="rect">
            <a:avLst/>
          </a:prstGeom>
        </p:spPr>
      </p:pic>
      <p:sp>
        <p:nvSpPr>
          <p:cNvPr id="31" name="Rettangolo arrotondato 31">
            <a:extLst>
              <a:ext uri="{FF2B5EF4-FFF2-40B4-BE49-F238E27FC236}">
                <a16:creationId xmlns:a16="http://schemas.microsoft.com/office/drawing/2014/main" id="{B0947910-9188-410D-BD2E-D3099AA8E055}"/>
              </a:ext>
            </a:extLst>
          </p:cNvPr>
          <p:cNvSpPr/>
          <p:nvPr/>
        </p:nvSpPr>
        <p:spPr>
          <a:xfrm>
            <a:off x="4512055" y="1183983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32" name="Rettangolo arrotondato 31">
            <a:extLst>
              <a:ext uri="{FF2B5EF4-FFF2-40B4-BE49-F238E27FC236}">
                <a16:creationId xmlns:a16="http://schemas.microsoft.com/office/drawing/2014/main" id="{CC4042C2-ACA8-49B4-9B55-475580835CCF}"/>
              </a:ext>
            </a:extLst>
          </p:cNvPr>
          <p:cNvSpPr/>
          <p:nvPr/>
        </p:nvSpPr>
        <p:spPr>
          <a:xfrm>
            <a:off x="1547865" y="1945329"/>
            <a:ext cx="686243" cy="5485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3-5</a:t>
            </a: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024DA7DA-B57C-4BD1-88B3-F6F833866310}"/>
              </a:ext>
            </a:extLst>
          </p:cNvPr>
          <p:cNvSpPr/>
          <p:nvPr/>
        </p:nvSpPr>
        <p:spPr>
          <a:xfrm>
            <a:off x="3369971" y="4643450"/>
            <a:ext cx="3905714" cy="1701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Più sicurezza = meno praticità.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rgbClr val="EBEBEB">
                  <a:lumMod val="75000"/>
                </a:srgbClr>
              </a:solidFill>
            </a:endParaRPr>
          </a:p>
          <a:p>
            <a:pPr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Più praticità = meno sicurezza.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 </a:t>
            </a:r>
          </a:p>
        </p:txBody>
      </p:sp>
      <p:sp>
        <p:nvSpPr>
          <p:cNvPr id="38" name="Goccia 37">
            <a:extLst>
              <a:ext uri="{FF2B5EF4-FFF2-40B4-BE49-F238E27FC236}">
                <a16:creationId xmlns:a16="http://schemas.microsoft.com/office/drawing/2014/main" id="{DA8741E9-9351-4643-8AD8-F9839F6DF644}"/>
              </a:ext>
            </a:extLst>
          </p:cNvPr>
          <p:cNvSpPr/>
          <p:nvPr/>
        </p:nvSpPr>
        <p:spPr>
          <a:xfrm rot="2700000">
            <a:off x="78819" y="4177689"/>
            <a:ext cx="2355864" cy="2300106"/>
          </a:xfrm>
          <a:prstGeom prst="teardrop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B63D7E1-489A-42AA-B032-9034FEA5AFEE}"/>
              </a:ext>
            </a:extLst>
          </p:cNvPr>
          <p:cNvSpPr txBox="1"/>
          <p:nvPr/>
        </p:nvSpPr>
        <p:spPr>
          <a:xfrm>
            <a:off x="55123" y="4546630"/>
            <a:ext cx="2444590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Sicurezza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Praticità?</a:t>
            </a:r>
            <a:endParaRPr kumimoji="0" lang="it-IT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mpus Sans ITC" panose="04020404030D07020202" pitchFamily="82" charset="0"/>
              <a:ea typeface="+mn-ea"/>
              <a:cs typeface="Gisha" panose="020B0502040204020203" pitchFamily="34" charset="-79"/>
            </a:endParaRPr>
          </a:p>
        </p:txBody>
      </p:sp>
      <p:sp>
        <p:nvSpPr>
          <p:cNvPr id="39" name="Rettangolo con angoli arrotondati 38">
            <a:extLst>
              <a:ext uri="{FF2B5EF4-FFF2-40B4-BE49-F238E27FC236}">
                <a16:creationId xmlns:a16="http://schemas.microsoft.com/office/drawing/2014/main" id="{603A64C6-596B-4BB0-A153-176C64F72E4A}"/>
              </a:ext>
            </a:extLst>
          </p:cNvPr>
          <p:cNvSpPr/>
          <p:nvPr/>
        </p:nvSpPr>
        <p:spPr>
          <a:xfrm>
            <a:off x="2907260" y="4361512"/>
            <a:ext cx="5113657" cy="203663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Goccia 44">
            <a:extLst>
              <a:ext uri="{FF2B5EF4-FFF2-40B4-BE49-F238E27FC236}">
                <a16:creationId xmlns:a16="http://schemas.microsoft.com/office/drawing/2014/main" id="{60862CD3-FB98-4951-A47F-5DD88DD3E822}"/>
              </a:ext>
            </a:extLst>
          </p:cNvPr>
          <p:cNvSpPr/>
          <p:nvPr/>
        </p:nvSpPr>
        <p:spPr>
          <a:xfrm rot="2700000">
            <a:off x="3045552" y="4811751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46" name="Goccia 45">
            <a:extLst>
              <a:ext uri="{FF2B5EF4-FFF2-40B4-BE49-F238E27FC236}">
                <a16:creationId xmlns:a16="http://schemas.microsoft.com/office/drawing/2014/main" id="{517668D1-3309-47DD-B64F-442585822D7C}"/>
              </a:ext>
            </a:extLst>
          </p:cNvPr>
          <p:cNvSpPr/>
          <p:nvPr/>
        </p:nvSpPr>
        <p:spPr>
          <a:xfrm rot="2700000">
            <a:off x="3056625" y="563456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360A6F6B-3BD4-45D9-85A7-A670AB5A92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09" y="1810652"/>
            <a:ext cx="1219200" cy="1219200"/>
          </a:xfrm>
          <a:prstGeom prst="rect">
            <a:avLst/>
          </a:prstGeom>
        </p:spPr>
      </p:pic>
      <p:sp>
        <p:nvSpPr>
          <p:cNvPr id="49" name="Rettangolo arrotondato 31">
            <a:extLst>
              <a:ext uri="{FF2B5EF4-FFF2-40B4-BE49-F238E27FC236}">
                <a16:creationId xmlns:a16="http://schemas.microsoft.com/office/drawing/2014/main" id="{8846F16A-51A6-4AFB-B7DA-1C236A852E49}"/>
              </a:ext>
            </a:extLst>
          </p:cNvPr>
          <p:cNvSpPr/>
          <p:nvPr/>
        </p:nvSpPr>
        <p:spPr>
          <a:xfrm>
            <a:off x="1977983" y="5023825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50" name="Rettangolo arrotondato 31">
            <a:extLst>
              <a:ext uri="{FF2B5EF4-FFF2-40B4-BE49-F238E27FC236}">
                <a16:creationId xmlns:a16="http://schemas.microsoft.com/office/drawing/2014/main" id="{A121AA78-3949-4AFE-8189-A9FB0FDF1598}"/>
              </a:ext>
            </a:extLst>
          </p:cNvPr>
          <p:cNvSpPr/>
          <p:nvPr/>
        </p:nvSpPr>
        <p:spPr>
          <a:xfrm>
            <a:off x="6993322" y="5060524"/>
            <a:ext cx="686243" cy="5485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7-8</a:t>
            </a:r>
          </a:p>
        </p:txBody>
      </p:sp>
    </p:spTree>
    <p:extLst>
      <p:ext uri="{BB962C8B-B14F-4D97-AF65-F5344CB8AC3E}">
        <p14:creationId xmlns:p14="http://schemas.microsoft.com/office/powerpoint/2010/main" val="329377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Le frasi chiave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12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70" name="Segnaposto testo 7">
            <a:extLst>
              <a:ext uri="{FF2B5EF4-FFF2-40B4-BE49-F238E27FC236}">
                <a16:creationId xmlns:a16="http://schemas.microsoft.com/office/drawing/2014/main" id="{2036D021-4959-410B-9EA9-F240321A8817}"/>
              </a:ext>
            </a:extLst>
          </p:cNvPr>
          <p:cNvSpPr txBox="1">
            <a:spLocks/>
          </p:cNvSpPr>
          <p:nvPr/>
        </p:nvSpPr>
        <p:spPr>
          <a:xfrm>
            <a:off x="6369170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/>
              <a:t>Descrizione Scenario 01</a:t>
            </a:r>
          </a:p>
          <a:p>
            <a:r>
              <a:rPr lang="it-IT" sz="1600"/>
              <a:t>….</a:t>
            </a:r>
          </a:p>
          <a:p>
            <a:endParaRPr lang="it-IT" sz="1600" dirty="0"/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/>
              <a:t>Descrizione Scenario 02</a:t>
            </a:r>
          </a:p>
          <a:p>
            <a:r>
              <a:rPr lang="it-IT" sz="1600" dirty="0"/>
              <a:t>….</a:t>
            </a:r>
          </a:p>
          <a:p>
            <a:endParaRPr lang="it-IT" sz="1600" dirty="0"/>
          </a:p>
        </p:txBody>
      </p:sp>
      <p:sp>
        <p:nvSpPr>
          <p:cNvPr id="2" name="Documento 1">
            <a:extLst>
              <a:ext uri="{FF2B5EF4-FFF2-40B4-BE49-F238E27FC236}">
                <a16:creationId xmlns:a16="http://schemas.microsoft.com/office/drawing/2014/main" id="{B5D6EA2C-C98E-4C7C-9DC4-0DFE4FB8D0AA}"/>
              </a:ext>
            </a:extLst>
          </p:cNvPr>
          <p:cNvSpPr/>
          <p:nvPr/>
        </p:nvSpPr>
        <p:spPr>
          <a:xfrm>
            <a:off x="124816" y="1246994"/>
            <a:ext cx="5573703" cy="1023742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Utilizzare le </a:t>
            </a:r>
            <a:r>
              <a:rPr lang="it-IT" sz="2400" b="1" dirty="0" err="1">
                <a:solidFill>
                  <a:schemeClr val="tx1"/>
                </a:solidFill>
                <a:latin typeface="Tempus Sans ITC" panose="04020404030D07020202" pitchFamily="82" charset="0"/>
                <a:cs typeface="Gisha" panose="020B0502040204020203" pitchFamily="34" charset="-79"/>
              </a:rPr>
              <a:t>passphrase</a:t>
            </a:r>
            <a:r>
              <a:rPr lang="it-IT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al posto delle singole parole.</a:t>
            </a:r>
          </a:p>
        </p:txBody>
      </p:sp>
      <p:sp>
        <p:nvSpPr>
          <p:cNvPr id="18" name="Documento 17">
            <a:extLst>
              <a:ext uri="{FF2B5EF4-FFF2-40B4-BE49-F238E27FC236}">
                <a16:creationId xmlns:a16="http://schemas.microsoft.com/office/drawing/2014/main" id="{91533276-59B9-4178-88EF-417434897E71}"/>
              </a:ext>
            </a:extLst>
          </p:cNvPr>
          <p:cNvSpPr/>
          <p:nvPr/>
        </p:nvSpPr>
        <p:spPr>
          <a:xfrm rot="10800000">
            <a:off x="0" y="3159065"/>
            <a:ext cx="6369170" cy="3698935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Documento 22">
            <a:extLst>
              <a:ext uri="{FF2B5EF4-FFF2-40B4-BE49-F238E27FC236}">
                <a16:creationId xmlns:a16="http://schemas.microsoft.com/office/drawing/2014/main" id="{C5C371FA-CC62-46FE-B661-19ACE04BA40D}"/>
              </a:ext>
            </a:extLst>
          </p:cNvPr>
          <p:cNvSpPr/>
          <p:nvPr/>
        </p:nvSpPr>
        <p:spPr>
          <a:xfrm>
            <a:off x="6369170" y="470180"/>
            <a:ext cx="5822830" cy="3775816"/>
          </a:xfrm>
          <a:prstGeom prst="flowChartDocument">
            <a:avLst/>
          </a:prstGeom>
          <a:blipFill>
            <a:blip r:embed="rId4" cstate="print">
              <a:alphaModFix amt="99000"/>
            </a:blip>
            <a:stretch>
              <a:fillRect t="-19716" b="1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6369170" y="2554095"/>
            <a:ext cx="5822830" cy="4307583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16D865F-FECA-4051-B977-ACF9B174742F}"/>
              </a:ext>
            </a:extLst>
          </p:cNvPr>
          <p:cNvSpPr txBox="1"/>
          <p:nvPr/>
        </p:nvSpPr>
        <p:spPr>
          <a:xfrm>
            <a:off x="6652726" y="3695268"/>
            <a:ext cx="3718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Le </a:t>
            </a:r>
            <a:r>
              <a:rPr lang="it-IT" sz="2000" b="1" dirty="0" err="1" smtClean="0">
                <a:latin typeface="Tempus Sans ITC" panose="04020404030D07020202" pitchFamily="82" charset="0"/>
                <a:cs typeface="Gisha" panose="020B0502040204020203" pitchFamily="34" charset="-79"/>
              </a:rPr>
              <a:t>passphrase</a:t>
            </a:r>
            <a:r>
              <a:rPr lang="it-IT" sz="2000" b="1" dirty="0" smtClean="0">
                <a:latin typeface="Tempus Sans ITC" panose="04020404030D07020202" pitchFamily="82" charset="0"/>
                <a:cs typeface="Gisha" panose="020B0502040204020203" pitchFamily="34" charset="-79"/>
              </a:rPr>
              <a:t>:</a:t>
            </a:r>
            <a:endParaRPr lang="it-IT" sz="2000" b="1" dirty="0">
              <a:latin typeface="Tempus Sans ITC" panose="04020404030D07020202" pitchFamily="82" charset="0"/>
              <a:cs typeface="Gisha" panose="020B0502040204020203" pitchFamily="34" charset="-79"/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93332E-8997-4350-84B6-79751EB92377}"/>
              </a:ext>
            </a:extLst>
          </p:cNvPr>
          <p:cNvSpPr txBox="1"/>
          <p:nvPr/>
        </p:nvSpPr>
        <p:spPr>
          <a:xfrm>
            <a:off x="124816" y="711680"/>
            <a:ext cx="5935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 smtClean="0">
                <a:latin typeface="Tempus Sans ITC" panose="04020404030D07020202" pitchFamily="82" charset="0"/>
                <a:cs typeface="Gisha" panose="020B0502040204020203" pitchFamily="34" charset="-79"/>
              </a:rPr>
              <a:t>Esiste un </a:t>
            </a: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compromesso fra sicurezza e </a:t>
            </a:r>
            <a:r>
              <a:rPr lang="it-IT" sz="2000" b="1" dirty="0" smtClean="0">
                <a:latin typeface="Tempus Sans ITC" panose="04020404030D07020202" pitchFamily="82" charset="0"/>
                <a:cs typeface="Gisha" panose="020B0502040204020203" pitchFamily="34" charset="-79"/>
              </a:rPr>
              <a:t>praticità?</a:t>
            </a:r>
            <a:endParaRPr lang="it-IT" sz="2000" b="1" dirty="0">
              <a:latin typeface="Tempus Sans ITC" panose="04020404030D07020202" pitchFamily="82" charset="0"/>
              <a:cs typeface="Gisha" panose="020B0502040204020203" pitchFamily="34" charset="-79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B199EA-633B-400D-9ECA-5D932403266F}"/>
              </a:ext>
            </a:extLst>
          </p:cNvPr>
          <p:cNvSpPr/>
          <p:nvPr/>
        </p:nvSpPr>
        <p:spPr>
          <a:xfrm>
            <a:off x="-2302464" y="-6700"/>
            <a:ext cx="2302464" cy="661887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img1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https://pixabay.com/it/tedesco-antico-grafia-434739/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img2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https://pixabay.com/it/tastiera-inserisci-tasto-invio-453795/</a:t>
            </a:r>
          </a:p>
        </p:txBody>
      </p:sp>
      <p:sp>
        <p:nvSpPr>
          <p:cNvPr id="30" name="Documento 29">
            <a:extLst>
              <a:ext uri="{FF2B5EF4-FFF2-40B4-BE49-F238E27FC236}">
                <a16:creationId xmlns:a16="http://schemas.microsoft.com/office/drawing/2014/main" id="{B7BAD998-C1AC-4F62-AF4F-FDF327116AAE}"/>
              </a:ext>
            </a:extLst>
          </p:cNvPr>
          <p:cNvSpPr/>
          <p:nvPr/>
        </p:nvSpPr>
        <p:spPr>
          <a:xfrm>
            <a:off x="6780434" y="4020504"/>
            <a:ext cx="5187279" cy="2053279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sono difficili da scoprire</a:t>
            </a:r>
          </a:p>
          <a:p>
            <a:pPr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sono facili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da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ricordare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offrono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una sequenza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mnemonica coerente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per ricordare lunghe stringhe di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testo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Goccia 32">
            <a:extLst>
              <a:ext uri="{FF2B5EF4-FFF2-40B4-BE49-F238E27FC236}">
                <a16:creationId xmlns:a16="http://schemas.microsoft.com/office/drawing/2014/main" id="{C2B1908A-9CA4-4B01-B39F-E26C563C8E12}"/>
              </a:ext>
            </a:extLst>
          </p:cNvPr>
          <p:cNvSpPr/>
          <p:nvPr/>
        </p:nvSpPr>
        <p:spPr>
          <a:xfrm rot="2700000">
            <a:off x="6552184" y="435026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3F25D71E-D31C-4875-A164-0B6E439C0D0F}"/>
              </a:ext>
            </a:extLst>
          </p:cNvPr>
          <p:cNvSpPr/>
          <p:nvPr/>
        </p:nvSpPr>
        <p:spPr>
          <a:xfrm rot="2700000">
            <a:off x="6531958" y="5108985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7" name="Rettangolo arrotondato 31">
            <a:extLst>
              <a:ext uri="{FF2B5EF4-FFF2-40B4-BE49-F238E27FC236}">
                <a16:creationId xmlns:a16="http://schemas.microsoft.com/office/drawing/2014/main" id="{A4CD81E8-2D0F-4440-A4FB-2ACBBA21F601}"/>
              </a:ext>
            </a:extLst>
          </p:cNvPr>
          <p:cNvSpPr/>
          <p:nvPr/>
        </p:nvSpPr>
        <p:spPr>
          <a:xfrm>
            <a:off x="6620509" y="228680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1-3</a:t>
            </a:r>
          </a:p>
        </p:txBody>
      </p:sp>
      <p:sp>
        <p:nvSpPr>
          <p:cNvPr id="38" name="Rettangolo arrotondato 31">
            <a:extLst>
              <a:ext uri="{FF2B5EF4-FFF2-40B4-BE49-F238E27FC236}">
                <a16:creationId xmlns:a16="http://schemas.microsoft.com/office/drawing/2014/main" id="{A55DAF37-FEEF-49B2-8094-A66CC03D595F}"/>
              </a:ext>
            </a:extLst>
          </p:cNvPr>
          <p:cNvSpPr/>
          <p:nvPr/>
        </p:nvSpPr>
        <p:spPr>
          <a:xfrm>
            <a:off x="9088166" y="2637196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4-7</a:t>
            </a:r>
            <a:endParaRPr lang="it-IT" dirty="0"/>
          </a:p>
        </p:txBody>
      </p:sp>
      <p:sp>
        <p:nvSpPr>
          <p:cNvPr id="3" name="Triangolo isoscele 2">
            <a:extLst>
              <a:ext uri="{FF2B5EF4-FFF2-40B4-BE49-F238E27FC236}">
                <a16:creationId xmlns:a16="http://schemas.microsoft.com/office/drawing/2014/main" id="{0E0B4B3F-8227-4D01-A72A-18DD3A6DD4FF}"/>
              </a:ext>
            </a:extLst>
          </p:cNvPr>
          <p:cNvSpPr/>
          <p:nvPr/>
        </p:nvSpPr>
        <p:spPr>
          <a:xfrm rot="10800000">
            <a:off x="2535052" y="2028610"/>
            <a:ext cx="1115122" cy="487930"/>
          </a:xfrm>
          <a:prstGeom prst="triangle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Documento 28">
            <a:extLst>
              <a:ext uri="{FF2B5EF4-FFF2-40B4-BE49-F238E27FC236}">
                <a16:creationId xmlns:a16="http://schemas.microsoft.com/office/drawing/2014/main" id="{B5F6B224-9383-40F2-9EEA-13AB6823A502}"/>
              </a:ext>
            </a:extLst>
          </p:cNvPr>
          <p:cNvSpPr/>
          <p:nvPr/>
        </p:nvSpPr>
        <p:spPr>
          <a:xfrm>
            <a:off x="200245" y="2584502"/>
            <a:ext cx="5483842" cy="1023742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Le </a:t>
            </a:r>
            <a:r>
              <a:rPr lang="it-IT" dirty="0" err="1">
                <a:solidFill>
                  <a:schemeClr val="tx2">
                    <a:lumMod val="75000"/>
                  </a:schemeClr>
                </a:solidFill>
              </a:rPr>
              <a:t>pwd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 lunghe sono matematicamente più difficili da violare.</a:t>
            </a:r>
          </a:p>
        </p:txBody>
      </p:sp>
      <p:sp>
        <p:nvSpPr>
          <p:cNvPr id="21" name="Goccia 20">
            <a:extLst>
              <a:ext uri="{FF2B5EF4-FFF2-40B4-BE49-F238E27FC236}">
                <a16:creationId xmlns:a16="http://schemas.microsoft.com/office/drawing/2014/main" id="{C2B1908A-9CA4-4B01-B39F-E26C563C8E12}"/>
              </a:ext>
            </a:extLst>
          </p:cNvPr>
          <p:cNvSpPr/>
          <p:nvPr/>
        </p:nvSpPr>
        <p:spPr>
          <a:xfrm rot="2700000">
            <a:off x="6531957" y="4724727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5347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aborazione 30">
            <a:extLst>
              <a:ext uri="{FF2B5EF4-FFF2-40B4-BE49-F238E27FC236}">
                <a16:creationId xmlns:a16="http://schemas.microsoft.com/office/drawing/2014/main" id="{12139271-E13E-4B4C-B87B-02CFD1076B64}"/>
              </a:ext>
            </a:extLst>
          </p:cNvPr>
          <p:cNvSpPr/>
          <p:nvPr/>
        </p:nvSpPr>
        <p:spPr>
          <a:xfrm>
            <a:off x="3981450" y="5339561"/>
            <a:ext cx="8210550" cy="1320594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Elaborazione 29">
            <a:extLst>
              <a:ext uri="{FF2B5EF4-FFF2-40B4-BE49-F238E27FC236}">
                <a16:creationId xmlns:a16="http://schemas.microsoft.com/office/drawing/2014/main" id="{7C8054B2-35F8-468E-934D-14DFD7E71ADC}"/>
              </a:ext>
            </a:extLst>
          </p:cNvPr>
          <p:cNvSpPr/>
          <p:nvPr/>
        </p:nvSpPr>
        <p:spPr>
          <a:xfrm>
            <a:off x="3981450" y="2707743"/>
            <a:ext cx="8210550" cy="1320594"/>
          </a:xfrm>
          <a:prstGeom prst="flowChartProcess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13CB01B9-4911-4E4C-857C-E9CCA2A2DCA3}"/>
              </a:ext>
            </a:extLst>
          </p:cNvPr>
          <p:cNvSpPr/>
          <p:nvPr/>
        </p:nvSpPr>
        <p:spPr>
          <a:xfrm>
            <a:off x="3981450" y="1389264"/>
            <a:ext cx="8210550" cy="1320594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Elaborazione 38">
            <a:extLst>
              <a:ext uri="{FF2B5EF4-FFF2-40B4-BE49-F238E27FC236}">
                <a16:creationId xmlns:a16="http://schemas.microsoft.com/office/drawing/2014/main" id="{81DF519C-F6E8-401F-8B9E-9841F3011B71}"/>
              </a:ext>
            </a:extLst>
          </p:cNvPr>
          <p:cNvSpPr/>
          <p:nvPr/>
        </p:nvSpPr>
        <p:spPr>
          <a:xfrm>
            <a:off x="3981450" y="4018761"/>
            <a:ext cx="8210550" cy="132059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13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29304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La gestione delle password </a:t>
            </a:r>
            <a:r>
              <a:rPr lang="it-IT" sz="3200" dirty="0" smtClean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1/2</a:t>
            </a:r>
            <a:endParaRPr lang="it-IT" sz="3200" dirty="0">
              <a:solidFill>
                <a:schemeClr val="tx1"/>
              </a:solidFill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EB8EA8D-DF8C-4170-A276-9D05D5B576BC}"/>
              </a:ext>
            </a:extLst>
          </p:cNvPr>
          <p:cNvSpPr txBox="1"/>
          <p:nvPr/>
        </p:nvSpPr>
        <p:spPr>
          <a:xfrm>
            <a:off x="5818710" y="1700770"/>
            <a:ext cx="614717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utilizzare </a:t>
            </a:r>
            <a:r>
              <a:rPr lang="it-IT" dirty="0" err="1" smtClean="0">
                <a:solidFill>
                  <a:schemeClr val="tx2">
                    <a:lumMod val="75000"/>
                  </a:schemeClr>
                </a:solidFill>
              </a:rPr>
              <a:t>pwd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it-IT" dirty="0" err="1" smtClean="0">
                <a:solidFill>
                  <a:schemeClr val="tx2">
                    <a:lumMod val="75000"/>
                  </a:schemeClr>
                </a:solidFill>
              </a:rPr>
              <a:t>passphrase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diverse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per vari servizi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228FBD9-6C23-4DA2-B4F2-D0A5FE89E812}"/>
              </a:ext>
            </a:extLst>
          </p:cNvPr>
          <p:cNvSpPr txBox="1"/>
          <p:nvPr/>
        </p:nvSpPr>
        <p:spPr>
          <a:xfrm>
            <a:off x="5638603" y="729337"/>
            <a:ext cx="59343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it-IT" sz="2000" b="1" dirty="0" smtClean="0">
                <a:latin typeface="Tempus Sans ITC" panose="04020404030D07020202" pitchFamily="82" charset="0"/>
                <a:cs typeface="Gisha" panose="020B0502040204020203" pitchFamily="34" charset="-79"/>
              </a:rPr>
              <a:t>Per gestire in sicurezza </a:t>
            </a: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le proprie password:</a:t>
            </a:r>
          </a:p>
        </p:txBody>
      </p:sp>
      <p:sp>
        <p:nvSpPr>
          <p:cNvPr id="26" name="Goccia 25">
            <a:extLst>
              <a:ext uri="{FF2B5EF4-FFF2-40B4-BE49-F238E27FC236}">
                <a16:creationId xmlns:a16="http://schemas.microsoft.com/office/drawing/2014/main" id="{CAACC758-F1BB-41E1-A77A-2FC8748E68BC}"/>
              </a:ext>
            </a:extLst>
          </p:cNvPr>
          <p:cNvSpPr/>
          <p:nvPr/>
        </p:nvSpPr>
        <p:spPr>
          <a:xfrm rot="2700000">
            <a:off x="4756097" y="1642841"/>
            <a:ext cx="886442" cy="865462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03E267-78D8-4FDC-B980-AF491ADBC503}"/>
              </a:ext>
            </a:extLst>
          </p:cNvPr>
          <p:cNvSpPr txBox="1"/>
          <p:nvPr/>
        </p:nvSpPr>
        <p:spPr>
          <a:xfrm>
            <a:off x="5012923" y="189090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01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EF8E2AC-7B3C-440B-B78F-4C1DB6890EAF}"/>
              </a:ext>
            </a:extLst>
          </p:cNvPr>
          <p:cNvSpPr txBox="1"/>
          <p:nvPr/>
        </p:nvSpPr>
        <p:spPr>
          <a:xfrm>
            <a:off x="5858089" y="3004969"/>
            <a:ext cx="6147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mantenere distinte le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di lavoro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da quelle personali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2" name="Goccia 31">
            <a:extLst>
              <a:ext uri="{FF2B5EF4-FFF2-40B4-BE49-F238E27FC236}">
                <a16:creationId xmlns:a16="http://schemas.microsoft.com/office/drawing/2014/main" id="{82009CDE-E001-48ED-ABC6-0C88C46E8072}"/>
              </a:ext>
            </a:extLst>
          </p:cNvPr>
          <p:cNvSpPr/>
          <p:nvPr/>
        </p:nvSpPr>
        <p:spPr>
          <a:xfrm rot="2700000">
            <a:off x="4770378" y="2977226"/>
            <a:ext cx="886442" cy="865462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B2FBD3C-A2FF-41DF-BA66-A01CDC2373A3}"/>
              </a:ext>
            </a:extLst>
          </p:cNvPr>
          <p:cNvSpPr txBox="1"/>
          <p:nvPr/>
        </p:nvSpPr>
        <p:spPr>
          <a:xfrm>
            <a:off x="5027724" y="320410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02</a:t>
            </a:r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7F480DCC-4937-40D8-8024-28BADE538C7B}"/>
              </a:ext>
            </a:extLst>
          </p:cNvPr>
          <p:cNvSpPr/>
          <p:nvPr/>
        </p:nvSpPr>
        <p:spPr>
          <a:xfrm rot="2700000">
            <a:off x="4770379" y="4287232"/>
            <a:ext cx="886442" cy="865462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FB4ED59-9EED-43BE-918C-0094623615A2}"/>
              </a:ext>
            </a:extLst>
          </p:cNvPr>
          <p:cNvSpPr txBox="1"/>
          <p:nvPr/>
        </p:nvSpPr>
        <p:spPr>
          <a:xfrm>
            <a:off x="5000540" y="454430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03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B08ECD6-0F0A-4518-BAB0-BA8970884835}"/>
              </a:ext>
            </a:extLst>
          </p:cNvPr>
          <p:cNvSpPr txBox="1"/>
          <p:nvPr/>
        </p:nvSpPr>
        <p:spPr>
          <a:xfrm>
            <a:off x="5868008" y="4420911"/>
            <a:ext cx="61471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modificare spesso le proprie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A323F6F1-2450-45C6-9371-19A2AE8D7880}"/>
              </a:ext>
            </a:extLst>
          </p:cNvPr>
          <p:cNvSpPr/>
          <p:nvPr/>
        </p:nvSpPr>
        <p:spPr>
          <a:xfrm>
            <a:off x="-1097280" y="455930"/>
            <a:ext cx="6521852" cy="6402070"/>
          </a:xfrm>
          <a:prstGeom prst="flowChartOnlineStorage">
            <a:avLst/>
          </a:prstGeom>
          <a:blipFill dpi="0" rotWithShape="1">
            <a:blip r:embed="rId3" cstate="print"/>
            <a:srcRect/>
            <a:stretch>
              <a:fillRect l="16732" t="209" r="-2970" b="-2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4ADC6B7-EE1E-4C66-8F14-10F6285C54C5}"/>
              </a:ext>
            </a:extLst>
          </p:cNvPr>
          <p:cNvSpPr/>
          <p:nvPr/>
        </p:nvSpPr>
        <p:spPr>
          <a:xfrm>
            <a:off x="-2141924" y="-6699"/>
            <a:ext cx="2141924" cy="408402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https://pixabay.com/it/sicurezza-protezione-anti-virus-265130/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 smtClean="0">
                <a:solidFill>
                  <a:schemeClr val="bg2">
                    <a:lumMod val="75000"/>
                  </a:schemeClr>
                </a:solidFill>
              </a:rPr>
              <a:t>Due pop up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Goccia 36">
            <a:extLst>
              <a:ext uri="{FF2B5EF4-FFF2-40B4-BE49-F238E27FC236}">
                <a16:creationId xmlns:a16="http://schemas.microsoft.com/office/drawing/2014/main" id="{907268FB-E233-4BA3-BF92-5621116828A8}"/>
              </a:ext>
            </a:extLst>
          </p:cNvPr>
          <p:cNvSpPr/>
          <p:nvPr/>
        </p:nvSpPr>
        <p:spPr>
          <a:xfrm rot="2700000">
            <a:off x="4821179" y="5496272"/>
            <a:ext cx="886442" cy="865462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484D9F8-8B5E-46C7-A6ED-FC196C5F76BF}"/>
              </a:ext>
            </a:extLst>
          </p:cNvPr>
          <p:cNvSpPr txBox="1"/>
          <p:nvPr/>
        </p:nvSpPr>
        <p:spPr>
          <a:xfrm>
            <a:off x="5051340" y="575334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smtClean="0"/>
              <a:t>04</a:t>
            </a:r>
            <a:endParaRPr lang="it-IT" b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8D74A87-29BB-4BF3-A6D1-EC9CA42B7678}"/>
              </a:ext>
            </a:extLst>
          </p:cNvPr>
          <p:cNvSpPr txBox="1"/>
          <p:nvPr/>
        </p:nvSpPr>
        <p:spPr>
          <a:xfrm>
            <a:off x="5902024" y="5674683"/>
            <a:ext cx="6340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cambiare le proprie password quando finisce una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relazione amorosa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9D03BE9B-E207-4790-A6AA-AE088F626B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7137" y="4395590"/>
            <a:ext cx="537635" cy="537635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4C8A07E-A623-42ED-9D9D-03DAB2FFB397}"/>
              </a:ext>
            </a:extLst>
          </p:cNvPr>
          <p:cNvSpPr txBox="1"/>
          <p:nvPr/>
        </p:nvSpPr>
        <p:spPr>
          <a:xfrm>
            <a:off x="6764494" y="6589801"/>
            <a:ext cx="49295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Fai clic sull'info point per approfondire l’argomento</a:t>
            </a:r>
          </a:p>
        </p:txBody>
      </p:sp>
      <p:sp>
        <p:nvSpPr>
          <p:cNvPr id="44" name="Rettangolo arrotondato 31">
            <a:extLst>
              <a:ext uri="{FF2B5EF4-FFF2-40B4-BE49-F238E27FC236}">
                <a16:creationId xmlns:a16="http://schemas.microsoft.com/office/drawing/2014/main" id="{42AE6BFB-04A2-449D-9497-53E85E86A7E3}"/>
              </a:ext>
            </a:extLst>
          </p:cNvPr>
          <p:cNvSpPr/>
          <p:nvPr/>
        </p:nvSpPr>
        <p:spPr>
          <a:xfrm>
            <a:off x="5150630" y="66220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45" name="Rettangolo arrotondato 31">
            <a:extLst>
              <a:ext uri="{FF2B5EF4-FFF2-40B4-BE49-F238E27FC236}">
                <a16:creationId xmlns:a16="http://schemas.microsoft.com/office/drawing/2014/main" id="{AA77EA55-7630-46C3-BDCC-D907E83166EB}"/>
              </a:ext>
            </a:extLst>
          </p:cNvPr>
          <p:cNvSpPr/>
          <p:nvPr/>
        </p:nvSpPr>
        <p:spPr>
          <a:xfrm>
            <a:off x="4203048" y="179472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46" name="Rettangolo arrotondato 31">
            <a:extLst>
              <a:ext uri="{FF2B5EF4-FFF2-40B4-BE49-F238E27FC236}">
                <a16:creationId xmlns:a16="http://schemas.microsoft.com/office/drawing/2014/main" id="{093B805B-D954-4567-A74D-514E3A12BF58}"/>
              </a:ext>
            </a:extLst>
          </p:cNvPr>
          <p:cNvSpPr/>
          <p:nvPr/>
        </p:nvSpPr>
        <p:spPr>
          <a:xfrm>
            <a:off x="4158460" y="313243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47" name="Rettangolo arrotondato 31">
            <a:extLst>
              <a:ext uri="{FF2B5EF4-FFF2-40B4-BE49-F238E27FC236}">
                <a16:creationId xmlns:a16="http://schemas.microsoft.com/office/drawing/2014/main" id="{DD92531F-CADF-4DCA-B9FC-622525A79BEF}"/>
              </a:ext>
            </a:extLst>
          </p:cNvPr>
          <p:cNvSpPr/>
          <p:nvPr/>
        </p:nvSpPr>
        <p:spPr>
          <a:xfrm>
            <a:off x="4120538" y="442486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49" name="Rettangolo arrotondato 31">
            <a:extLst>
              <a:ext uri="{FF2B5EF4-FFF2-40B4-BE49-F238E27FC236}">
                <a16:creationId xmlns:a16="http://schemas.microsoft.com/office/drawing/2014/main" id="{AD361DE8-7EDB-489A-A871-5CA70988B1D9}"/>
              </a:ext>
            </a:extLst>
          </p:cNvPr>
          <p:cNvSpPr/>
          <p:nvPr/>
        </p:nvSpPr>
        <p:spPr>
          <a:xfrm>
            <a:off x="4185788" y="573587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BD0FB4FD-ACC8-403D-9E4D-A5264C95EA6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147" y="1759495"/>
            <a:ext cx="537635" cy="53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69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laborazione 30">
            <a:extLst>
              <a:ext uri="{FF2B5EF4-FFF2-40B4-BE49-F238E27FC236}">
                <a16:creationId xmlns:a16="http://schemas.microsoft.com/office/drawing/2014/main" id="{12139271-E13E-4B4C-B87B-02CFD1076B64}"/>
              </a:ext>
            </a:extLst>
          </p:cNvPr>
          <p:cNvSpPr/>
          <p:nvPr/>
        </p:nvSpPr>
        <p:spPr>
          <a:xfrm>
            <a:off x="3938487" y="4607676"/>
            <a:ext cx="8253513" cy="1320594"/>
          </a:xfrm>
          <a:prstGeom prst="flowChartProces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Elaborazione 28">
            <a:extLst>
              <a:ext uri="{FF2B5EF4-FFF2-40B4-BE49-F238E27FC236}">
                <a16:creationId xmlns:a16="http://schemas.microsoft.com/office/drawing/2014/main" id="{13CB01B9-4911-4E4C-857C-E9CCA2A2DCA3}"/>
              </a:ext>
            </a:extLst>
          </p:cNvPr>
          <p:cNvSpPr/>
          <p:nvPr/>
        </p:nvSpPr>
        <p:spPr>
          <a:xfrm>
            <a:off x="4077575" y="1989904"/>
            <a:ext cx="8114425" cy="1320594"/>
          </a:xfrm>
          <a:prstGeom prst="flowChartProcess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Elaborazione 38">
            <a:extLst>
              <a:ext uri="{FF2B5EF4-FFF2-40B4-BE49-F238E27FC236}">
                <a16:creationId xmlns:a16="http://schemas.microsoft.com/office/drawing/2014/main" id="{81DF519C-F6E8-401F-8B9E-9841F3011B71}"/>
              </a:ext>
            </a:extLst>
          </p:cNvPr>
          <p:cNvSpPr/>
          <p:nvPr/>
        </p:nvSpPr>
        <p:spPr>
          <a:xfrm>
            <a:off x="3938487" y="3286876"/>
            <a:ext cx="8253513" cy="1320594"/>
          </a:xfrm>
          <a:prstGeom prst="flowChartProcess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14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29304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La gestione delle password </a:t>
            </a:r>
            <a:r>
              <a:rPr lang="it-IT" sz="3200" dirty="0" smtClean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2/2</a:t>
            </a:r>
            <a:endParaRPr lang="it-IT" sz="3200" dirty="0">
              <a:solidFill>
                <a:schemeClr val="tx1"/>
              </a:solidFill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EB8EA8D-DF8C-4170-A276-9D05D5B576BC}"/>
              </a:ext>
            </a:extLst>
          </p:cNvPr>
          <p:cNvSpPr txBox="1"/>
          <p:nvPr/>
        </p:nvSpPr>
        <p:spPr>
          <a:xfrm>
            <a:off x="5691738" y="2156206"/>
            <a:ext cx="607520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analizzare con attenzione come scegliamo e usiamo le varie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228FBD9-6C23-4DA2-B4F2-D0A5FE89E812}"/>
              </a:ext>
            </a:extLst>
          </p:cNvPr>
          <p:cNvSpPr txBox="1"/>
          <p:nvPr/>
        </p:nvSpPr>
        <p:spPr>
          <a:xfrm>
            <a:off x="5858089" y="1117157"/>
            <a:ext cx="5206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Per gestire in sicurezza le proprie password:</a:t>
            </a:r>
          </a:p>
        </p:txBody>
      </p:sp>
      <p:sp>
        <p:nvSpPr>
          <p:cNvPr id="26" name="Goccia 25">
            <a:extLst>
              <a:ext uri="{FF2B5EF4-FFF2-40B4-BE49-F238E27FC236}">
                <a16:creationId xmlns:a16="http://schemas.microsoft.com/office/drawing/2014/main" id="{CAACC758-F1BB-41E1-A77A-2FC8748E68BC}"/>
              </a:ext>
            </a:extLst>
          </p:cNvPr>
          <p:cNvSpPr/>
          <p:nvPr/>
        </p:nvSpPr>
        <p:spPr>
          <a:xfrm rot="2700000">
            <a:off x="4692123" y="2174351"/>
            <a:ext cx="886442" cy="855330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03E267-78D8-4FDC-B980-AF491ADBC503}"/>
              </a:ext>
            </a:extLst>
          </p:cNvPr>
          <p:cNvSpPr txBox="1"/>
          <p:nvPr/>
        </p:nvSpPr>
        <p:spPr>
          <a:xfrm>
            <a:off x="4969960" y="2447342"/>
            <a:ext cx="59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05</a:t>
            </a:r>
            <a:endParaRPr lang="it-IT" b="1" dirty="0"/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7F480DCC-4937-40D8-8024-28BADE538C7B}"/>
              </a:ext>
            </a:extLst>
          </p:cNvPr>
          <p:cNvSpPr/>
          <p:nvPr/>
        </p:nvSpPr>
        <p:spPr>
          <a:xfrm rot="2700000">
            <a:off x="4723834" y="3563995"/>
            <a:ext cx="886442" cy="855330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FB4ED59-9EED-43BE-918C-0094623615A2}"/>
              </a:ext>
            </a:extLst>
          </p:cNvPr>
          <p:cNvSpPr txBox="1"/>
          <p:nvPr/>
        </p:nvSpPr>
        <p:spPr>
          <a:xfrm>
            <a:off x="4957576" y="3812417"/>
            <a:ext cx="524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06</a:t>
            </a:r>
            <a:endParaRPr lang="it-IT" b="1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B08ECD6-0F0A-4518-BAB0-BA8970884835}"/>
              </a:ext>
            </a:extLst>
          </p:cNvPr>
          <p:cNvSpPr txBox="1"/>
          <p:nvPr/>
        </p:nvSpPr>
        <p:spPr>
          <a:xfrm>
            <a:off x="5840829" y="3599808"/>
            <a:ext cx="60752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usare pin o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per tutti i dispositivi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portatili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Dati memorizzati 3">
            <a:extLst>
              <a:ext uri="{FF2B5EF4-FFF2-40B4-BE49-F238E27FC236}">
                <a16:creationId xmlns:a16="http://schemas.microsoft.com/office/drawing/2014/main" id="{A323F6F1-2450-45C6-9371-19A2AE8D7880}"/>
              </a:ext>
            </a:extLst>
          </p:cNvPr>
          <p:cNvSpPr/>
          <p:nvPr/>
        </p:nvSpPr>
        <p:spPr>
          <a:xfrm>
            <a:off x="-1097280" y="455930"/>
            <a:ext cx="6521852" cy="6402070"/>
          </a:xfrm>
          <a:prstGeom prst="flowChartOnlineStorage">
            <a:avLst/>
          </a:prstGeom>
          <a:blipFill dpi="0" rotWithShape="1">
            <a:blip r:embed="rId3" cstate="print"/>
            <a:srcRect/>
            <a:stretch>
              <a:fillRect l="16732" t="209" r="-2970" b="-22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44ADC6B7-EE1E-4C66-8F14-10F6285C54C5}"/>
              </a:ext>
            </a:extLst>
          </p:cNvPr>
          <p:cNvSpPr/>
          <p:nvPr/>
        </p:nvSpPr>
        <p:spPr>
          <a:xfrm>
            <a:off x="-2141924" y="-6699"/>
            <a:ext cx="2141924" cy="408402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https://pixabay.com/it/sicurezza-protezione-anti-virus-265130/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7" name="Goccia 36">
            <a:extLst>
              <a:ext uri="{FF2B5EF4-FFF2-40B4-BE49-F238E27FC236}">
                <a16:creationId xmlns:a16="http://schemas.microsoft.com/office/drawing/2014/main" id="{907268FB-E233-4BA3-BF92-5621116828A8}"/>
              </a:ext>
            </a:extLst>
          </p:cNvPr>
          <p:cNvSpPr/>
          <p:nvPr/>
        </p:nvSpPr>
        <p:spPr>
          <a:xfrm rot="2700000">
            <a:off x="4774634" y="4773035"/>
            <a:ext cx="886442" cy="855330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484D9F8-8B5E-46C7-A6ED-FC196C5F76BF}"/>
              </a:ext>
            </a:extLst>
          </p:cNvPr>
          <p:cNvSpPr txBox="1"/>
          <p:nvPr/>
        </p:nvSpPr>
        <p:spPr>
          <a:xfrm>
            <a:off x="5008376" y="5021457"/>
            <a:ext cx="591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smtClean="0"/>
              <a:t>07</a:t>
            </a:r>
            <a:endParaRPr lang="it-IT" b="1" dirty="0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8D74A87-29BB-4BF3-A6D1-EC9CA42B7678}"/>
              </a:ext>
            </a:extLst>
          </p:cNvPr>
          <p:cNvSpPr txBox="1"/>
          <p:nvPr/>
        </p:nvSpPr>
        <p:spPr>
          <a:xfrm>
            <a:off x="5858089" y="4850242"/>
            <a:ext cx="6075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cambiare tutte le password utilizzate sul </a:t>
            </a:r>
            <a:r>
              <a:rPr lang="it-IT" dirty="0" err="1">
                <a:solidFill>
                  <a:schemeClr val="tx2">
                    <a:lumMod val="75000"/>
                  </a:schemeClr>
                </a:solidFill>
              </a:rPr>
              <a:t>device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compromesso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5" name="Rettangolo arrotondato 31">
            <a:extLst>
              <a:ext uri="{FF2B5EF4-FFF2-40B4-BE49-F238E27FC236}">
                <a16:creationId xmlns:a16="http://schemas.microsoft.com/office/drawing/2014/main" id="{AA77EA55-7630-46C3-BDCC-D907E83166EB}"/>
              </a:ext>
            </a:extLst>
          </p:cNvPr>
          <p:cNvSpPr/>
          <p:nvPr/>
        </p:nvSpPr>
        <p:spPr>
          <a:xfrm>
            <a:off x="4155727" y="3112684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47" name="Rettangolo arrotondato 31">
            <a:extLst>
              <a:ext uri="{FF2B5EF4-FFF2-40B4-BE49-F238E27FC236}">
                <a16:creationId xmlns:a16="http://schemas.microsoft.com/office/drawing/2014/main" id="{DD92531F-CADF-4DCA-B9FC-622525A79BEF}"/>
              </a:ext>
            </a:extLst>
          </p:cNvPr>
          <p:cNvSpPr/>
          <p:nvPr/>
        </p:nvSpPr>
        <p:spPr>
          <a:xfrm>
            <a:off x="4120538" y="442486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8</a:t>
            </a:r>
          </a:p>
        </p:txBody>
      </p:sp>
      <p:sp>
        <p:nvSpPr>
          <p:cNvPr id="49" name="Rettangolo arrotondato 31">
            <a:extLst>
              <a:ext uri="{FF2B5EF4-FFF2-40B4-BE49-F238E27FC236}">
                <a16:creationId xmlns:a16="http://schemas.microsoft.com/office/drawing/2014/main" id="{AD361DE8-7EDB-489A-A871-5CA70988B1D9}"/>
              </a:ext>
            </a:extLst>
          </p:cNvPr>
          <p:cNvSpPr/>
          <p:nvPr/>
        </p:nvSpPr>
        <p:spPr>
          <a:xfrm>
            <a:off x="4185788" y="573587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294381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riangolo isoscele 2">
            <a:extLst>
              <a:ext uri="{FF2B5EF4-FFF2-40B4-BE49-F238E27FC236}">
                <a16:creationId xmlns:a16="http://schemas.microsoft.com/office/drawing/2014/main" id="{1C682728-B298-4E1A-9422-94E0141E32B7}"/>
              </a:ext>
            </a:extLst>
          </p:cNvPr>
          <p:cNvSpPr/>
          <p:nvPr/>
        </p:nvSpPr>
        <p:spPr>
          <a:xfrm rot="10800000">
            <a:off x="0" y="476250"/>
            <a:ext cx="12192000" cy="6381750"/>
          </a:xfrm>
          <a:prstGeom prst="triangle">
            <a:avLst>
              <a:gd name="adj" fmla="val 72813"/>
            </a:avLst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rPr>
              <a:t>15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i Baiti" panose="03000500000000000000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L’esperto risponde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35602E-1140-4CB3-BBA8-A2483E5692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2772" y="941697"/>
            <a:ext cx="2464689" cy="1368366"/>
          </a:xfrm>
          <a:prstGeom prst="wedgeRoundRectCallou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/>
          <a:lstStyle/>
          <a:p>
            <a:r>
              <a:rPr lang="it-IT" dirty="0"/>
              <a:t>Le password, quando hanno incominciato a diventare uno strumento importante?</a:t>
            </a:r>
          </a:p>
          <a:p>
            <a:endParaRPr lang="it-IT" dirty="0"/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1D2A209F-5314-4ED3-BA8B-D41B28EBDE4F}"/>
              </a:ext>
            </a:extLst>
          </p:cNvPr>
          <p:cNvSpPr txBox="1">
            <a:spLocks/>
          </p:cNvSpPr>
          <p:nvPr/>
        </p:nvSpPr>
        <p:spPr>
          <a:xfrm>
            <a:off x="3376241" y="941697"/>
            <a:ext cx="2464689" cy="1368366"/>
          </a:xfrm>
          <a:prstGeom prst="wedgeRoundRectCallou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kumimoji="0" lang="it-IT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sha" panose="020B0502040204020203" pitchFamily="34" charset="-79"/>
                <a:ea typeface="+mn-ea"/>
                <a:cs typeface="Gisha" panose="020B0502040204020203" pitchFamily="34" charset="-79"/>
              </a:rPr>
              <a:t>In che modo la biometria è stata applicata agli strumenti informatici?</a:t>
            </a: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3AAED16F-D11B-4E11-9EBC-632F9541F99C}"/>
              </a:ext>
            </a:extLst>
          </p:cNvPr>
          <p:cNvSpPr txBox="1">
            <a:spLocks/>
          </p:cNvSpPr>
          <p:nvPr/>
        </p:nvSpPr>
        <p:spPr>
          <a:xfrm>
            <a:off x="6069710" y="941697"/>
            <a:ext cx="2464689" cy="1368366"/>
          </a:xfrm>
          <a:prstGeom prst="wedgeRoundRectCallou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Cos’è il Two Factor Authentication?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E9D34C42-C371-4B24-AF88-175848429470}"/>
              </a:ext>
            </a:extLst>
          </p:cNvPr>
          <p:cNvSpPr txBox="1">
            <a:spLocks/>
          </p:cNvSpPr>
          <p:nvPr/>
        </p:nvSpPr>
        <p:spPr>
          <a:xfrm>
            <a:off x="8832160" y="941697"/>
            <a:ext cx="2464689" cy="1368366"/>
          </a:xfrm>
          <a:prstGeom prst="wedgeRoundRectCallou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Cosa sono le </a:t>
            </a:r>
            <a:r>
              <a:rPr lang="it-IT" dirty="0" err="1">
                <a:solidFill>
                  <a:prstClr val="white"/>
                </a:solidFill>
              </a:rPr>
              <a:t>passphrase</a:t>
            </a:r>
            <a:r>
              <a:rPr lang="it-IT" dirty="0">
                <a:solidFill>
                  <a:prstClr val="white"/>
                </a:solidFill>
              </a:rPr>
              <a:t>?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30E7601-1BCD-4147-A51C-33FE13621765}"/>
              </a:ext>
            </a:extLst>
          </p:cNvPr>
          <p:cNvSpPr txBox="1">
            <a:spLocks/>
          </p:cNvSpPr>
          <p:nvPr/>
        </p:nvSpPr>
        <p:spPr>
          <a:xfrm>
            <a:off x="613791" y="3166711"/>
            <a:ext cx="2464689" cy="3407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Quando la rapida diffusione di internet ha permesso un uso su larga scala delle email e di altri servizi online.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2FBEB95A-A70B-4CAE-9849-97A449015A12}"/>
              </a:ext>
            </a:extLst>
          </p:cNvPr>
          <p:cNvSpPr txBox="1">
            <a:spLocks/>
          </p:cNvSpPr>
          <p:nvPr/>
        </p:nvSpPr>
        <p:spPr>
          <a:xfrm>
            <a:off x="3307260" y="3166711"/>
            <a:ext cx="2464689" cy="3407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Integrando, nei più comuni device, lettori di impronta digitale e lettori della retina.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07E1536A-CBFB-41AD-9122-A925A67AB611}"/>
              </a:ext>
            </a:extLst>
          </p:cNvPr>
          <p:cNvSpPr txBox="1">
            <a:spLocks/>
          </p:cNvSpPr>
          <p:nvPr/>
        </p:nvSpPr>
        <p:spPr>
          <a:xfrm>
            <a:off x="6000729" y="3166711"/>
            <a:ext cx="2464689" cy="3407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È un sistema di autenticazione che richiede due codici da inserire come password. Per questo motivo </a:t>
            </a:r>
            <a:r>
              <a:rPr lang="it-IT" dirty="0" smtClean="0">
                <a:solidFill>
                  <a:prstClr val="white"/>
                </a:solidFill>
              </a:rPr>
              <a:t>il </a:t>
            </a:r>
            <a:r>
              <a:rPr lang="it-IT" dirty="0">
                <a:solidFill>
                  <a:prstClr val="white"/>
                </a:solidFill>
              </a:rPr>
              <a:t>TFA aumenta il livello di protezione per l'accesso ai servizi online.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F49D8BF1-CE02-446F-BA87-BDD1F885AAFA}"/>
              </a:ext>
            </a:extLst>
          </p:cNvPr>
          <p:cNvSpPr txBox="1">
            <a:spLocks/>
          </p:cNvSpPr>
          <p:nvPr/>
        </p:nvSpPr>
        <p:spPr>
          <a:xfrm>
            <a:off x="8763179" y="3166711"/>
            <a:ext cx="2464689" cy="340734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accent3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dirty="0">
                <a:solidFill>
                  <a:prstClr val="white"/>
                </a:solidFill>
              </a:rPr>
              <a:t>Le </a:t>
            </a:r>
            <a:r>
              <a:rPr lang="it-IT" dirty="0" err="1">
                <a:solidFill>
                  <a:prstClr val="white"/>
                </a:solidFill>
              </a:rPr>
              <a:t>passphrase</a:t>
            </a:r>
            <a:r>
              <a:rPr lang="it-IT" dirty="0">
                <a:solidFill>
                  <a:prstClr val="white"/>
                </a:solidFill>
              </a:rPr>
              <a:t>, in italiano frasi chiave, sono password formate da un’unica frase in sostituzione di singole parole, spesso utilizzate nelle password tradizionali. </a:t>
            </a:r>
            <a:endParaRPr kumimoji="0" lang="it-IT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sha" panose="020B0502040204020203" pitchFamily="34" charset="-79"/>
              <a:ea typeface="+mn-ea"/>
              <a:cs typeface="Gisha" panose="020B0502040204020203" pitchFamily="34" charset="-79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15FB5E36-28CE-4387-AAC9-BBD57A93CC73}"/>
              </a:ext>
            </a:extLst>
          </p:cNvPr>
          <p:cNvSpPr/>
          <p:nvPr/>
        </p:nvSpPr>
        <p:spPr>
          <a:xfrm>
            <a:off x="10764920" y="2326306"/>
            <a:ext cx="1228403" cy="781256"/>
          </a:xfrm>
          <a:custGeom>
            <a:avLst/>
            <a:gdLst>
              <a:gd name="connsiteX0" fmla="*/ 0 w 1018796"/>
              <a:gd name="connsiteY0" fmla="*/ 514350 h 1028700"/>
              <a:gd name="connsiteX1" fmla="*/ 509398 w 1018796"/>
              <a:gd name="connsiteY1" fmla="*/ 0 h 1028700"/>
              <a:gd name="connsiteX2" fmla="*/ 1018796 w 1018796"/>
              <a:gd name="connsiteY2" fmla="*/ 514350 h 1028700"/>
              <a:gd name="connsiteX3" fmla="*/ 509398 w 1018796"/>
              <a:gd name="connsiteY3" fmla="*/ 1028700 h 1028700"/>
              <a:gd name="connsiteX4" fmla="*/ 0 w 1018796"/>
              <a:gd name="connsiteY4" fmla="*/ 514350 h 1028700"/>
              <a:gd name="connsiteX0" fmla="*/ 126 w 1018922"/>
              <a:gd name="connsiteY0" fmla="*/ 514350 h 781256"/>
              <a:gd name="connsiteX1" fmla="*/ 509524 w 1018922"/>
              <a:gd name="connsiteY1" fmla="*/ 0 h 781256"/>
              <a:gd name="connsiteX2" fmla="*/ 1018922 w 1018922"/>
              <a:gd name="connsiteY2" fmla="*/ 514350 h 781256"/>
              <a:gd name="connsiteX3" fmla="*/ 547624 w 1018922"/>
              <a:gd name="connsiteY3" fmla="*/ 781050 h 781256"/>
              <a:gd name="connsiteX4" fmla="*/ 126 w 1018922"/>
              <a:gd name="connsiteY4" fmla="*/ 514350 h 781256"/>
              <a:gd name="connsiteX0" fmla="*/ 57 w 1228403"/>
              <a:gd name="connsiteY0" fmla="*/ 514350 h 781256"/>
              <a:gd name="connsiteX1" fmla="*/ 719005 w 1228403"/>
              <a:gd name="connsiteY1" fmla="*/ 0 h 781256"/>
              <a:gd name="connsiteX2" fmla="*/ 1228403 w 1228403"/>
              <a:gd name="connsiteY2" fmla="*/ 514350 h 781256"/>
              <a:gd name="connsiteX3" fmla="*/ 757105 w 1228403"/>
              <a:gd name="connsiteY3" fmla="*/ 781050 h 781256"/>
              <a:gd name="connsiteX4" fmla="*/ 57 w 1228403"/>
              <a:gd name="connsiteY4" fmla="*/ 514350 h 78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8403" h="781256">
                <a:moveTo>
                  <a:pt x="57" y="514350"/>
                </a:moveTo>
                <a:cubicBezTo>
                  <a:pt x="-6293" y="384175"/>
                  <a:pt x="514281" y="0"/>
                  <a:pt x="719005" y="0"/>
                </a:cubicBezTo>
                <a:cubicBezTo>
                  <a:pt x="923729" y="0"/>
                  <a:pt x="1228403" y="230282"/>
                  <a:pt x="1228403" y="514350"/>
                </a:cubicBezTo>
                <a:cubicBezTo>
                  <a:pt x="1228403" y="798418"/>
                  <a:pt x="961829" y="781050"/>
                  <a:pt x="757105" y="781050"/>
                </a:cubicBezTo>
                <a:cubicBezTo>
                  <a:pt x="552381" y="781050"/>
                  <a:pt x="6407" y="644525"/>
                  <a:pt x="57" y="5143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046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16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Learning stop</a:t>
            </a:r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FCA1622D-041E-4120-9404-586FA559CCD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91575" y="1172174"/>
            <a:ext cx="9930891" cy="955564"/>
          </a:xfrm>
          <a:prstGeom prst="wedgeRoundRectCallout">
            <a:avLst>
              <a:gd name="adj1" fmla="val -21086"/>
              <a:gd name="adj2" fmla="val 89790"/>
              <a:gd name="adj3" fmla="val 16667"/>
            </a:avLst>
          </a:prstGeom>
          <a:solidFill>
            <a:srgbClr val="426B6F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it-IT" sz="1800" b="1" dirty="0" smtClean="0">
                <a:latin typeface="+mn-lt"/>
              </a:rPr>
              <a:t>Che cosa </a:t>
            </a:r>
            <a:r>
              <a:rPr lang="it-IT" sz="1800" b="1" dirty="0">
                <a:latin typeface="+mn-lt"/>
              </a:rPr>
              <a:t>si intende per brute force </a:t>
            </a:r>
            <a:r>
              <a:rPr lang="it-IT" sz="1800" b="1" dirty="0" err="1">
                <a:latin typeface="+mn-lt"/>
              </a:rPr>
              <a:t>attack</a:t>
            </a:r>
            <a:r>
              <a:rPr lang="it-IT" sz="1800" b="1" dirty="0">
                <a:latin typeface="+mn-lt"/>
              </a:rPr>
              <a:t>?</a:t>
            </a:r>
          </a:p>
          <a:p>
            <a:endParaRPr lang="it-IT" sz="1800" b="1" dirty="0">
              <a:latin typeface="Bahnschrift" panose="020B0502040204020203" pitchFamily="34" charset="0"/>
            </a:endParaRP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EB98D9BD-BC22-4143-A9ED-B7D32987B10E}"/>
              </a:ext>
            </a:extLst>
          </p:cNvPr>
          <p:cNvSpPr txBox="1">
            <a:spLocks/>
          </p:cNvSpPr>
          <p:nvPr/>
        </p:nvSpPr>
        <p:spPr>
          <a:xfrm>
            <a:off x="1100630" y="4025754"/>
            <a:ext cx="2083685" cy="503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sz="1600" dirty="0">
                <a:latin typeface="+mn-lt"/>
              </a:rPr>
              <a:t>È un attacco informatico che prova le password più comuni utilizzate dagli utenti.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08B0BD39-4009-400F-BA34-32995A8CBDD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536" y="2930073"/>
            <a:ext cx="810936" cy="81093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286E357-1027-4805-9E07-4A5FE177C3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528" y="2930073"/>
            <a:ext cx="810936" cy="810936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EEA935A-7BF4-48CA-9E1C-380E3CD4D6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24" y="2930073"/>
            <a:ext cx="810936" cy="81093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34726F8-5FE8-4E15-932E-C2E12B56907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908" y="2930073"/>
            <a:ext cx="810936" cy="810936"/>
          </a:xfrm>
          <a:prstGeom prst="rect">
            <a:avLst/>
          </a:prstGeom>
        </p:spPr>
      </p:pic>
      <p:sp>
        <p:nvSpPr>
          <p:cNvPr id="23" name="Segnaposto testo 7">
            <a:extLst>
              <a:ext uri="{FF2B5EF4-FFF2-40B4-BE49-F238E27FC236}">
                <a16:creationId xmlns:a16="http://schemas.microsoft.com/office/drawing/2014/main" id="{4A67FF13-402A-4E84-A051-62BD0CA448D0}"/>
              </a:ext>
            </a:extLst>
          </p:cNvPr>
          <p:cNvSpPr txBox="1">
            <a:spLocks/>
          </p:cNvSpPr>
          <p:nvPr/>
        </p:nvSpPr>
        <p:spPr>
          <a:xfrm>
            <a:off x="3615824" y="4025754"/>
            <a:ext cx="2083685" cy="503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sz="1600" dirty="0">
                <a:latin typeface="+mn-lt"/>
              </a:rPr>
              <a:t>È un antivirus estremamente aggressivo.</a:t>
            </a:r>
          </a:p>
        </p:txBody>
      </p:sp>
      <p:sp>
        <p:nvSpPr>
          <p:cNvPr id="27" name="Segnaposto testo 7">
            <a:extLst>
              <a:ext uri="{FF2B5EF4-FFF2-40B4-BE49-F238E27FC236}">
                <a16:creationId xmlns:a16="http://schemas.microsoft.com/office/drawing/2014/main" id="{9F838B78-B74A-42CC-8469-BF2D7DBD1216}"/>
              </a:ext>
            </a:extLst>
          </p:cNvPr>
          <p:cNvSpPr txBox="1">
            <a:spLocks/>
          </p:cNvSpPr>
          <p:nvPr/>
        </p:nvSpPr>
        <p:spPr>
          <a:xfrm>
            <a:off x="6427534" y="4025753"/>
            <a:ext cx="2083685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sz="1600" dirty="0">
                <a:latin typeface="+mn-lt"/>
              </a:rPr>
              <a:t>È una chiavetta USB che serve ad evitare attacchi informatici.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Gisha" panose="020B0502040204020203" pitchFamily="34" charset="-79"/>
            </a:endParaRPr>
          </a:p>
        </p:txBody>
      </p:sp>
      <p:sp>
        <p:nvSpPr>
          <p:cNvPr id="29" name="Segnaposto testo 7">
            <a:extLst>
              <a:ext uri="{FF2B5EF4-FFF2-40B4-BE49-F238E27FC236}">
                <a16:creationId xmlns:a16="http://schemas.microsoft.com/office/drawing/2014/main" id="{917A89B1-5851-4749-BAA4-908C235E8A5C}"/>
              </a:ext>
            </a:extLst>
          </p:cNvPr>
          <p:cNvSpPr txBox="1">
            <a:spLocks/>
          </p:cNvSpPr>
          <p:nvPr/>
        </p:nvSpPr>
        <p:spPr>
          <a:xfrm>
            <a:off x="9482720" y="4025752"/>
            <a:ext cx="2295617" cy="503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Gisha" panose="020B0502040204020203" pitchFamily="34" charset="-79"/>
                <a:ea typeface="+mn-ea"/>
                <a:cs typeface="Gisha" panose="020B0502040204020203" pitchFamily="34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it-IT" sz="1600" dirty="0">
                <a:latin typeface="+mn-lt"/>
              </a:rPr>
              <a:t>È un attacco informatico che individua le password, tentando combinazioni fra lettere, numeri e caratteri speciali.</a:t>
            </a:r>
          </a:p>
        </p:txBody>
      </p:sp>
      <p:sp>
        <p:nvSpPr>
          <p:cNvPr id="30" name="Rettangolo arrotondato 23">
            <a:extLst>
              <a:ext uri="{FF2B5EF4-FFF2-40B4-BE49-F238E27FC236}">
                <a16:creationId xmlns:a16="http://schemas.microsoft.com/office/drawing/2014/main" id="{61BB96AD-C654-43EF-886F-9E42B0324C47}"/>
              </a:ext>
            </a:extLst>
          </p:cNvPr>
          <p:cNvSpPr/>
          <p:nvPr/>
        </p:nvSpPr>
        <p:spPr>
          <a:xfrm>
            <a:off x="4898399" y="5502946"/>
            <a:ext cx="2083685" cy="365760"/>
          </a:xfrm>
          <a:prstGeom prst="roundRect">
            <a:avLst/>
          </a:prstGeom>
          <a:solidFill>
            <a:srgbClr val="426B6F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ticulate" panose="02000503040000020004" pitchFamily="2" charset="0"/>
                <a:ea typeface="+mn-ea"/>
                <a:cs typeface="Gisha" panose="020B0502040204020203" pitchFamily="34" charset="-79"/>
              </a:rPr>
              <a:t>Conferma</a:t>
            </a:r>
          </a:p>
        </p:txBody>
      </p:sp>
    </p:spTree>
    <p:extLst>
      <p:ext uri="{BB962C8B-B14F-4D97-AF65-F5344CB8AC3E}">
        <p14:creationId xmlns:p14="http://schemas.microsoft.com/office/powerpoint/2010/main" val="2260751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Scenario</a:t>
            </a:r>
            <a:endParaRPr lang="it-IT" sz="3200" dirty="0">
              <a:solidFill>
                <a:schemeClr val="tx1"/>
              </a:solidFill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1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6A666111-48B8-4545-8DBB-7AF89FD58BEF}"/>
              </a:ext>
            </a:extLst>
          </p:cNvPr>
          <p:cNvSpPr/>
          <p:nvPr/>
        </p:nvSpPr>
        <p:spPr>
          <a:xfrm>
            <a:off x="0" y="1639012"/>
            <a:ext cx="2971800" cy="524243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3D044AC9-C6B6-4F3F-9D7F-A0EEE1C75AD2}"/>
              </a:ext>
            </a:extLst>
          </p:cNvPr>
          <p:cNvSpPr/>
          <p:nvPr/>
        </p:nvSpPr>
        <p:spPr>
          <a:xfrm>
            <a:off x="3062037" y="638349"/>
            <a:ext cx="2971800" cy="6248416"/>
          </a:xfrm>
          <a:prstGeom prst="rect">
            <a:avLst/>
          </a:prstGeom>
          <a:solidFill>
            <a:srgbClr val="B015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A2DBA2A7-A6BC-4EB2-AA72-CF9832627874}"/>
              </a:ext>
            </a:extLst>
          </p:cNvPr>
          <p:cNvSpPr/>
          <p:nvPr/>
        </p:nvSpPr>
        <p:spPr>
          <a:xfrm>
            <a:off x="6129087" y="1811540"/>
            <a:ext cx="2971800" cy="504645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19737189-C7F0-4B80-860D-548E2EDC43AC}"/>
              </a:ext>
            </a:extLst>
          </p:cNvPr>
          <p:cNvSpPr/>
          <p:nvPr/>
        </p:nvSpPr>
        <p:spPr>
          <a:xfrm>
            <a:off x="9158680" y="1811540"/>
            <a:ext cx="3044457" cy="5046459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Documento 63">
            <a:extLst>
              <a:ext uri="{FF2B5EF4-FFF2-40B4-BE49-F238E27FC236}">
                <a16:creationId xmlns:a16="http://schemas.microsoft.com/office/drawing/2014/main" id="{DB5C8490-BCE9-4D99-868D-CCF05F85D7BB}"/>
              </a:ext>
            </a:extLst>
          </p:cNvPr>
          <p:cNvSpPr/>
          <p:nvPr/>
        </p:nvSpPr>
        <p:spPr>
          <a:xfrm>
            <a:off x="3062037" y="481721"/>
            <a:ext cx="2971800" cy="1766258"/>
          </a:xfrm>
          <a:prstGeom prst="flowChartDocument">
            <a:avLst/>
          </a:prstGeom>
          <a:blipFill>
            <a:blip r:embed="rId3" cstate="print">
              <a:alphaModFix amt="99000"/>
            </a:blip>
            <a:stretch>
              <a:fillRect l="-272" t="-18129" r="-272" b="-181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Documento 64">
            <a:extLst>
              <a:ext uri="{FF2B5EF4-FFF2-40B4-BE49-F238E27FC236}">
                <a16:creationId xmlns:a16="http://schemas.microsoft.com/office/drawing/2014/main" id="{DA873CBC-0C20-4A96-966A-8E27CA8C4E1F}"/>
              </a:ext>
            </a:extLst>
          </p:cNvPr>
          <p:cNvSpPr/>
          <p:nvPr/>
        </p:nvSpPr>
        <p:spPr>
          <a:xfrm>
            <a:off x="0" y="481721"/>
            <a:ext cx="2971800" cy="1766258"/>
          </a:xfrm>
          <a:prstGeom prst="flowChartDocument">
            <a:avLst/>
          </a:prstGeom>
          <a:blipFill>
            <a:blip r:embed="rId4" cstate="print">
              <a:alphaModFix amt="9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Documento 65">
            <a:extLst>
              <a:ext uri="{FF2B5EF4-FFF2-40B4-BE49-F238E27FC236}">
                <a16:creationId xmlns:a16="http://schemas.microsoft.com/office/drawing/2014/main" id="{E39373D7-A8EA-4DC6-BE89-79AFB641E12E}"/>
              </a:ext>
            </a:extLst>
          </p:cNvPr>
          <p:cNvSpPr/>
          <p:nvPr/>
        </p:nvSpPr>
        <p:spPr>
          <a:xfrm>
            <a:off x="6129087" y="481721"/>
            <a:ext cx="2971800" cy="1766258"/>
          </a:xfrm>
          <a:prstGeom prst="flowChartDocument">
            <a:avLst/>
          </a:prstGeom>
          <a:blipFill>
            <a:blip r:embed="rId5" cstate="print">
              <a:alphaModFix amt="9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7" name="Documento 66">
            <a:extLst>
              <a:ext uri="{FF2B5EF4-FFF2-40B4-BE49-F238E27FC236}">
                <a16:creationId xmlns:a16="http://schemas.microsoft.com/office/drawing/2014/main" id="{22AE224D-59AE-4801-AB27-30C62433D6AB}"/>
              </a:ext>
            </a:extLst>
          </p:cNvPr>
          <p:cNvSpPr/>
          <p:nvPr/>
        </p:nvSpPr>
        <p:spPr>
          <a:xfrm>
            <a:off x="9158680" y="476250"/>
            <a:ext cx="3033320" cy="1766258"/>
          </a:xfrm>
          <a:prstGeom prst="flowChartDocument">
            <a:avLst/>
          </a:prstGeom>
          <a:blipFill>
            <a:blip r:embed="rId6" cstate="print">
              <a:alphaModFix amt="9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Segnaposto testo 7">
            <a:extLst>
              <a:ext uri="{FF2B5EF4-FFF2-40B4-BE49-F238E27FC236}">
                <a16:creationId xmlns:a16="http://schemas.microsoft.com/office/drawing/2014/main" id="{33C37E95-5F17-4534-AC47-05ECE8B02E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24287" y="2694216"/>
            <a:ext cx="2501660" cy="2020004"/>
          </a:xfrm>
        </p:spPr>
        <p:txBody>
          <a:bodyPr>
            <a:normAutofit/>
          </a:bodyPr>
          <a:lstStyle/>
          <a:p>
            <a:r>
              <a:rPr lang="it-IT" sz="1600" dirty="0">
                <a:latin typeface="+mn-lt"/>
              </a:rPr>
              <a:t>Quando sono state utilizzate le prime password?</a:t>
            </a:r>
          </a:p>
          <a:p>
            <a:endParaRPr lang="it-IT" sz="1600" dirty="0">
              <a:latin typeface="+mn-lt"/>
            </a:endParaRPr>
          </a:p>
        </p:txBody>
      </p:sp>
      <p:sp>
        <p:nvSpPr>
          <p:cNvPr id="69" name="Segnaposto testo 7">
            <a:extLst>
              <a:ext uri="{FF2B5EF4-FFF2-40B4-BE49-F238E27FC236}">
                <a16:creationId xmlns:a16="http://schemas.microsoft.com/office/drawing/2014/main" id="{F2CD7C70-B322-476A-A001-2A0AF494982C}"/>
              </a:ext>
            </a:extLst>
          </p:cNvPr>
          <p:cNvSpPr txBox="1">
            <a:spLocks/>
          </p:cNvSpPr>
          <p:nvPr/>
        </p:nvSpPr>
        <p:spPr>
          <a:xfrm>
            <a:off x="3321170" y="2694216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>
                <a:latin typeface="+mn-lt"/>
              </a:rPr>
              <a:t>Come deve essere una password?</a:t>
            </a:r>
          </a:p>
          <a:p>
            <a:endParaRPr lang="it-IT" sz="1600" dirty="0">
              <a:latin typeface="+mn-lt"/>
            </a:endParaRPr>
          </a:p>
        </p:txBody>
      </p:sp>
      <p:sp>
        <p:nvSpPr>
          <p:cNvPr id="70" name="Segnaposto testo 7">
            <a:extLst>
              <a:ext uri="{FF2B5EF4-FFF2-40B4-BE49-F238E27FC236}">
                <a16:creationId xmlns:a16="http://schemas.microsoft.com/office/drawing/2014/main" id="{2036D021-4959-410B-9EA9-F240321A8817}"/>
              </a:ext>
            </a:extLst>
          </p:cNvPr>
          <p:cNvSpPr txBox="1">
            <a:spLocks/>
          </p:cNvSpPr>
          <p:nvPr/>
        </p:nvSpPr>
        <p:spPr>
          <a:xfrm>
            <a:off x="6369170" y="2707156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>
                <a:latin typeface="+mn-lt"/>
              </a:rPr>
              <a:t>Quali sono i principali metodi di attacco </a:t>
            </a:r>
            <a:r>
              <a:rPr lang="it-IT" sz="1600" dirty="0" smtClean="0">
                <a:latin typeface="+mn-lt"/>
              </a:rPr>
              <a:t>a </a:t>
            </a:r>
            <a:r>
              <a:rPr lang="it-IT" sz="1600" dirty="0">
                <a:latin typeface="+mn-lt"/>
              </a:rPr>
              <a:t>una password?</a:t>
            </a:r>
          </a:p>
          <a:p>
            <a:endParaRPr lang="it-IT" sz="1600" dirty="0">
              <a:latin typeface="+mn-lt"/>
            </a:endParaRPr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2707156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>
                <a:latin typeface="+mn-lt"/>
              </a:rPr>
              <a:t>Quali  sono le principali precauzioni da adottare per evitare una violazione?</a:t>
            </a:r>
          </a:p>
          <a:p>
            <a:endParaRPr lang="it-IT" sz="1600" dirty="0">
              <a:latin typeface="+mn-lt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5CB850F6-7EDA-45F3-A910-71585B792A59}"/>
              </a:ext>
            </a:extLst>
          </p:cNvPr>
          <p:cNvSpPr/>
          <p:nvPr/>
        </p:nvSpPr>
        <p:spPr>
          <a:xfrm>
            <a:off x="-2141924" y="-6699"/>
            <a:ext cx="2141924" cy="6864698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4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hlinkClick r:id="rId7"/>
              </a:rPr>
              <a:t>https://pixabay.com/it/capacità-arcade-sfondo-pulsante-2974644/</a:t>
            </a:r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https://pixabay.com/it/informatica-attacco-1654709/</a:t>
            </a:r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400" dirty="0">
              <a:solidFill>
                <a:schemeClr val="bg2">
                  <a:lumMod val="75000"/>
                </a:schemeClr>
              </a:solidFill>
              <a:hlinkClick r:id="rId9"/>
            </a:endParaRP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https://pixabay.com/it/rage-lotta-faust-controversia-mano-1564031/</a:t>
            </a:r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400" dirty="0">
                <a:solidFill>
                  <a:schemeClr val="bg2">
                    <a:lumMod val="75000"/>
                  </a:schemeClr>
                </a:solidFill>
                <a:hlinkClick r:id="rId11"/>
              </a:rPr>
              <a:t>https://pixabay.com/it/castello-catena-porte-ruggine-756489/</a:t>
            </a:r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615E46D9-702B-4699-B204-48592FA1264C}"/>
              </a:ext>
            </a:extLst>
          </p:cNvPr>
          <p:cNvSpPr/>
          <p:nvPr/>
        </p:nvSpPr>
        <p:spPr>
          <a:xfrm>
            <a:off x="2091931" y="2163309"/>
            <a:ext cx="421791" cy="3423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AA662A3C-4AFE-40D9-A807-1B95A5D0776F}"/>
              </a:ext>
            </a:extLst>
          </p:cNvPr>
          <p:cNvSpPr/>
          <p:nvPr/>
        </p:nvSpPr>
        <p:spPr>
          <a:xfrm>
            <a:off x="5283962" y="2136842"/>
            <a:ext cx="421791" cy="3423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32F1CC12-2D12-4C34-91DC-5E3DA353E41E}"/>
              </a:ext>
            </a:extLst>
          </p:cNvPr>
          <p:cNvSpPr/>
          <p:nvPr/>
        </p:nvSpPr>
        <p:spPr>
          <a:xfrm>
            <a:off x="8449039" y="2127265"/>
            <a:ext cx="421791" cy="3423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1BECA8B8-B74D-4B0A-8AB7-6943227B8698}"/>
              </a:ext>
            </a:extLst>
          </p:cNvPr>
          <p:cNvSpPr/>
          <p:nvPr/>
        </p:nvSpPr>
        <p:spPr>
          <a:xfrm>
            <a:off x="11620536" y="2136842"/>
            <a:ext cx="421791" cy="3423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chemeClr val="bg2">
                    <a:lumMod val="75000"/>
                  </a:schemeClr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534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aborazione 29">
            <a:extLst>
              <a:ext uri="{FF2B5EF4-FFF2-40B4-BE49-F238E27FC236}">
                <a16:creationId xmlns:a16="http://schemas.microsoft.com/office/drawing/2014/main" id="{8AA135C1-60F5-41E3-BC26-F98C1F4A1A9A}"/>
              </a:ext>
            </a:extLst>
          </p:cNvPr>
          <p:cNvSpPr/>
          <p:nvPr/>
        </p:nvSpPr>
        <p:spPr>
          <a:xfrm>
            <a:off x="0" y="3373898"/>
            <a:ext cx="8816196" cy="3485202"/>
          </a:xfrm>
          <a:prstGeom prst="flowChartProcess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D196522F-FD5B-4D98-8E11-918D3F154707}"/>
              </a:ext>
            </a:extLst>
          </p:cNvPr>
          <p:cNvSpPr/>
          <p:nvPr/>
        </p:nvSpPr>
        <p:spPr>
          <a:xfrm>
            <a:off x="0" y="627026"/>
            <a:ext cx="8212347" cy="348520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latin typeface="Microsoft Yi Baiti" panose="03000500000000000000" pitchFamily="66" charset="0"/>
                <a:ea typeface="Microsoft Yi Baiti" panose="03000500000000000000" pitchFamily="66" charset="0"/>
              </a:rPr>
              <a:t>2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3" y="6051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Ricordi la tua password?</a:t>
            </a:r>
          </a:p>
        </p:txBody>
      </p:sp>
      <p:sp>
        <p:nvSpPr>
          <p:cNvPr id="13" name="Documento 12">
            <a:extLst>
              <a:ext uri="{FF2B5EF4-FFF2-40B4-BE49-F238E27FC236}">
                <a16:creationId xmlns:a16="http://schemas.microsoft.com/office/drawing/2014/main" id="{E9347E24-CD42-4187-AF4B-B26BC004BD7E}"/>
              </a:ext>
            </a:extLst>
          </p:cNvPr>
          <p:cNvSpPr>
            <a:spLocks noChangeAspect="1"/>
          </p:cNvSpPr>
          <p:nvPr/>
        </p:nvSpPr>
        <p:spPr>
          <a:xfrm rot="5400000">
            <a:off x="6774453" y="1423710"/>
            <a:ext cx="6375054" cy="4460036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125A68B-03C4-49E0-BDC2-18D1968F5A39}"/>
              </a:ext>
            </a:extLst>
          </p:cNvPr>
          <p:cNvSpPr txBox="1"/>
          <p:nvPr/>
        </p:nvSpPr>
        <p:spPr>
          <a:xfrm>
            <a:off x="869798" y="3191970"/>
            <a:ext cx="5161457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Come ricordare tutti questi codici? </a:t>
            </a:r>
          </a:p>
        </p:txBody>
      </p:sp>
      <p:sp>
        <p:nvSpPr>
          <p:cNvPr id="41" name="Goccia 40">
            <a:extLst>
              <a:ext uri="{FF2B5EF4-FFF2-40B4-BE49-F238E27FC236}">
                <a16:creationId xmlns:a16="http://schemas.microsoft.com/office/drawing/2014/main" id="{ED34B437-BD07-4240-B46E-68949A03EE44}"/>
              </a:ext>
            </a:extLst>
          </p:cNvPr>
          <p:cNvSpPr/>
          <p:nvPr/>
        </p:nvSpPr>
        <p:spPr>
          <a:xfrm rot="13459496">
            <a:off x="5567773" y="1083500"/>
            <a:ext cx="2144372" cy="2093620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2A912C-6FAB-47E7-A458-0709DAECC9E8}"/>
              </a:ext>
            </a:extLst>
          </p:cNvPr>
          <p:cNvSpPr/>
          <p:nvPr/>
        </p:nvSpPr>
        <p:spPr>
          <a:xfrm>
            <a:off x="-6927273" y="-6699"/>
            <a:ext cx="6927273" cy="684795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https://pixabay.com/it/hacker-hacking-sicurezza-informatica-1944688/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http://www.iconarchive.com/show/ios7-icons-by-icons8/User-Interface-Password-icon.html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https://pixabay.com/it/portatile-pc-computer-tecnologia-2243898/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 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7"/>
              </a:rPr>
              <a:t>https://pixabay.com/it/simbolo-posta-elettronica-presso-304967/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8"/>
              </a:rPr>
              <a:t>https://pixabay.com/it/parti-networking-social-media-rete-1086737/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9"/>
              </a:rPr>
              <a:t>https://pixabay.com/it/media-laptop-tablet-pc-smartphone-774068/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https://pixabay.com/it/questione-punto-interrogativo-158453/</a:t>
            </a: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3" name="Goccia 32">
            <a:extLst>
              <a:ext uri="{FF2B5EF4-FFF2-40B4-BE49-F238E27FC236}">
                <a16:creationId xmlns:a16="http://schemas.microsoft.com/office/drawing/2014/main" id="{44C4B0C4-52EA-498D-9BFD-3CD4F387DABE}"/>
              </a:ext>
            </a:extLst>
          </p:cNvPr>
          <p:cNvSpPr/>
          <p:nvPr/>
        </p:nvSpPr>
        <p:spPr>
          <a:xfrm rot="2700000">
            <a:off x="2799450" y="4778708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F7BEF770-A37A-4001-BC45-A704D8EC59A2}"/>
              </a:ext>
            </a:extLst>
          </p:cNvPr>
          <p:cNvSpPr/>
          <p:nvPr/>
        </p:nvSpPr>
        <p:spPr>
          <a:xfrm rot="2700000">
            <a:off x="2846409" y="5621469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8A87A301-F873-46FF-95A6-8BA7A1605E6F}"/>
              </a:ext>
            </a:extLst>
          </p:cNvPr>
          <p:cNvSpPr/>
          <p:nvPr/>
        </p:nvSpPr>
        <p:spPr>
          <a:xfrm>
            <a:off x="2629114" y="4411984"/>
            <a:ext cx="3292268" cy="2036631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38CCEBC5-6035-4F66-BA98-59EA656152C9}"/>
              </a:ext>
            </a:extLst>
          </p:cNvPr>
          <p:cNvSpPr txBox="1"/>
          <p:nvPr/>
        </p:nvSpPr>
        <p:spPr>
          <a:xfrm>
            <a:off x="2697637" y="4614920"/>
            <a:ext cx="329226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utilizzare una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unica;</a:t>
            </a:r>
          </a:p>
          <a:p>
            <a:pPr marL="45720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appuntarsele in agenda o sul telefono.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54DBDE-13E4-4ACE-9C0C-8F5F09B4354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72" y="1155152"/>
            <a:ext cx="1513934" cy="1513934"/>
          </a:xfrm>
          <a:prstGeom prst="rect">
            <a:avLst/>
          </a:prstGeom>
        </p:spPr>
      </p:pic>
      <p:sp>
        <p:nvSpPr>
          <p:cNvPr id="28" name="Rettangolo arrotondato 31">
            <a:extLst>
              <a:ext uri="{FF2B5EF4-FFF2-40B4-BE49-F238E27FC236}">
                <a16:creationId xmlns:a16="http://schemas.microsoft.com/office/drawing/2014/main" id="{D6A38EE6-A411-4434-AACC-CA425F4769A4}"/>
              </a:ext>
            </a:extLst>
          </p:cNvPr>
          <p:cNvSpPr/>
          <p:nvPr/>
        </p:nvSpPr>
        <p:spPr>
          <a:xfrm>
            <a:off x="6241741" y="74082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32" name="Rettangolo arrotondato 31">
            <a:extLst>
              <a:ext uri="{FF2B5EF4-FFF2-40B4-BE49-F238E27FC236}">
                <a16:creationId xmlns:a16="http://schemas.microsoft.com/office/drawing/2014/main" id="{B5884BB0-D829-47E2-9975-8419C55DB03C}"/>
              </a:ext>
            </a:extLst>
          </p:cNvPr>
          <p:cNvSpPr/>
          <p:nvPr/>
        </p:nvSpPr>
        <p:spPr>
          <a:xfrm>
            <a:off x="842404" y="75404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71D2FC8-C7E0-47CF-8E26-B45D367CAF7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5" y="1592546"/>
            <a:ext cx="1667870" cy="101635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1BFF51D-57D1-44D5-B269-D075B8233C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591" y="1584222"/>
            <a:ext cx="1033007" cy="103300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16237884-D7F3-40A4-84A1-04AC6B84D46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63" y="1486723"/>
            <a:ext cx="1090406" cy="1184151"/>
          </a:xfrm>
          <a:prstGeom prst="rect">
            <a:avLst/>
          </a:prstGeom>
        </p:spPr>
      </p:pic>
      <p:sp>
        <p:nvSpPr>
          <p:cNvPr id="42" name="Rettangolo arrotondato 31">
            <a:extLst>
              <a:ext uri="{FF2B5EF4-FFF2-40B4-BE49-F238E27FC236}">
                <a16:creationId xmlns:a16="http://schemas.microsoft.com/office/drawing/2014/main" id="{1C8918CC-3007-4084-844D-26AB7A4154AD}"/>
              </a:ext>
            </a:extLst>
          </p:cNvPr>
          <p:cNvSpPr/>
          <p:nvPr/>
        </p:nvSpPr>
        <p:spPr>
          <a:xfrm>
            <a:off x="2629114" y="740825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43" name="Rettangolo arrotondato 31">
            <a:extLst>
              <a:ext uri="{FF2B5EF4-FFF2-40B4-BE49-F238E27FC236}">
                <a16:creationId xmlns:a16="http://schemas.microsoft.com/office/drawing/2014/main" id="{42A10119-FC9F-48C8-AD01-C7399BA35497}"/>
              </a:ext>
            </a:extLst>
          </p:cNvPr>
          <p:cNvSpPr/>
          <p:nvPr/>
        </p:nvSpPr>
        <p:spPr>
          <a:xfrm>
            <a:off x="4194271" y="740824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44" name="Rettangolo arrotondato 31">
            <a:extLst>
              <a:ext uri="{FF2B5EF4-FFF2-40B4-BE49-F238E27FC236}">
                <a16:creationId xmlns:a16="http://schemas.microsoft.com/office/drawing/2014/main" id="{011185EF-C337-4812-985E-3C5750700B0A}"/>
              </a:ext>
            </a:extLst>
          </p:cNvPr>
          <p:cNvSpPr/>
          <p:nvPr/>
        </p:nvSpPr>
        <p:spPr>
          <a:xfrm>
            <a:off x="382481" y="320687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id="{009A8F55-3783-46B1-9C82-55C19BA20A7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175" y="5021734"/>
            <a:ext cx="2104095" cy="1176978"/>
          </a:xfrm>
          <a:prstGeom prst="rect">
            <a:avLst/>
          </a:prstGeom>
        </p:spPr>
      </p:pic>
      <p:sp>
        <p:nvSpPr>
          <p:cNvPr id="50" name="Goccia 49">
            <a:extLst>
              <a:ext uri="{FF2B5EF4-FFF2-40B4-BE49-F238E27FC236}">
                <a16:creationId xmlns:a16="http://schemas.microsoft.com/office/drawing/2014/main" id="{7315D72F-0C83-4E18-BD18-04E9603B5E2D}"/>
              </a:ext>
            </a:extLst>
          </p:cNvPr>
          <p:cNvSpPr/>
          <p:nvPr/>
        </p:nvSpPr>
        <p:spPr>
          <a:xfrm rot="2700000">
            <a:off x="58573" y="4373790"/>
            <a:ext cx="2144372" cy="2093620"/>
          </a:xfrm>
          <a:prstGeom prst="teardrop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9072210F-3FA1-41E0-A443-91A7ED1372B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4" y="4551754"/>
            <a:ext cx="1388848" cy="1605089"/>
          </a:xfrm>
          <a:prstGeom prst="rect">
            <a:avLst/>
          </a:prstGeom>
        </p:spPr>
      </p:pic>
      <p:sp>
        <p:nvSpPr>
          <p:cNvPr id="45" name="Rettangolo arrotondato 31">
            <a:extLst>
              <a:ext uri="{FF2B5EF4-FFF2-40B4-BE49-F238E27FC236}">
                <a16:creationId xmlns:a16="http://schemas.microsoft.com/office/drawing/2014/main" id="{FFF7AEE6-B5AB-45E3-B5F5-9D8CA25604BD}"/>
              </a:ext>
            </a:extLst>
          </p:cNvPr>
          <p:cNvSpPr/>
          <p:nvPr/>
        </p:nvSpPr>
        <p:spPr>
          <a:xfrm>
            <a:off x="1701660" y="5021734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51" name="Rettangolo arrotondato 31">
            <a:extLst>
              <a:ext uri="{FF2B5EF4-FFF2-40B4-BE49-F238E27FC236}">
                <a16:creationId xmlns:a16="http://schemas.microsoft.com/office/drawing/2014/main" id="{8B42393E-DCF8-44CE-BE3F-1545D27B3C30}"/>
              </a:ext>
            </a:extLst>
          </p:cNvPr>
          <p:cNvSpPr/>
          <p:nvPr/>
        </p:nvSpPr>
        <p:spPr>
          <a:xfrm>
            <a:off x="3242943" y="4179405"/>
            <a:ext cx="951328" cy="4539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7-8</a:t>
            </a:r>
          </a:p>
        </p:txBody>
      </p:sp>
      <p:sp>
        <p:nvSpPr>
          <p:cNvPr id="52" name="Rettangolo arrotondato 31">
            <a:extLst>
              <a:ext uri="{FF2B5EF4-FFF2-40B4-BE49-F238E27FC236}">
                <a16:creationId xmlns:a16="http://schemas.microsoft.com/office/drawing/2014/main" id="{BF7022F0-0E60-4A8D-9382-C7E12DFBFF7A}"/>
              </a:ext>
            </a:extLst>
          </p:cNvPr>
          <p:cNvSpPr/>
          <p:nvPr/>
        </p:nvSpPr>
        <p:spPr>
          <a:xfrm>
            <a:off x="7178753" y="4233463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19956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Storia della password 1/2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3</a:t>
            </a:r>
          </a:p>
        </p:txBody>
      </p:sp>
      <p:sp>
        <p:nvSpPr>
          <p:cNvPr id="70" name="Segnaposto testo 7">
            <a:extLst>
              <a:ext uri="{FF2B5EF4-FFF2-40B4-BE49-F238E27FC236}">
                <a16:creationId xmlns:a16="http://schemas.microsoft.com/office/drawing/2014/main" id="{2036D021-4959-410B-9EA9-F240321A8817}"/>
              </a:ext>
            </a:extLst>
          </p:cNvPr>
          <p:cNvSpPr txBox="1">
            <a:spLocks/>
          </p:cNvSpPr>
          <p:nvPr/>
        </p:nvSpPr>
        <p:spPr>
          <a:xfrm>
            <a:off x="6369170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/>
              <a:t>Descrizione Scenario 01</a:t>
            </a:r>
          </a:p>
          <a:p>
            <a:r>
              <a:rPr lang="it-IT" sz="1600"/>
              <a:t>….</a:t>
            </a:r>
          </a:p>
          <a:p>
            <a:endParaRPr lang="it-IT" sz="1600" dirty="0"/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/>
              <a:t>Descrizione Scenario 02</a:t>
            </a:r>
          </a:p>
          <a:p>
            <a:r>
              <a:rPr lang="it-IT" sz="1600" dirty="0"/>
              <a:t>….</a:t>
            </a:r>
          </a:p>
          <a:p>
            <a:endParaRPr lang="it-IT" sz="1600" dirty="0"/>
          </a:p>
        </p:txBody>
      </p:sp>
      <p:sp>
        <p:nvSpPr>
          <p:cNvPr id="2" name="Documento 1">
            <a:extLst>
              <a:ext uri="{FF2B5EF4-FFF2-40B4-BE49-F238E27FC236}">
                <a16:creationId xmlns:a16="http://schemas.microsoft.com/office/drawing/2014/main" id="{B5D6EA2C-C98E-4C7C-9DC4-0DFE4FB8D0AA}"/>
              </a:ext>
            </a:extLst>
          </p:cNvPr>
          <p:cNvSpPr/>
          <p:nvPr/>
        </p:nvSpPr>
        <p:spPr>
          <a:xfrm>
            <a:off x="531262" y="972167"/>
            <a:ext cx="5573703" cy="1023742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Le password sono utilizzate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per la prima volta nel mainframe del MIT di Boston.</a:t>
            </a:r>
          </a:p>
        </p:txBody>
      </p:sp>
      <p:sp>
        <p:nvSpPr>
          <p:cNvPr id="18" name="Documento 17">
            <a:extLst>
              <a:ext uri="{FF2B5EF4-FFF2-40B4-BE49-F238E27FC236}">
                <a16:creationId xmlns:a16="http://schemas.microsoft.com/office/drawing/2014/main" id="{91533276-59B9-4178-88EF-417434897E71}"/>
              </a:ext>
            </a:extLst>
          </p:cNvPr>
          <p:cNvSpPr/>
          <p:nvPr/>
        </p:nvSpPr>
        <p:spPr>
          <a:xfrm rot="10800000">
            <a:off x="0" y="3159065"/>
            <a:ext cx="6369170" cy="3698935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Documento 22">
            <a:extLst>
              <a:ext uri="{FF2B5EF4-FFF2-40B4-BE49-F238E27FC236}">
                <a16:creationId xmlns:a16="http://schemas.microsoft.com/office/drawing/2014/main" id="{C5C371FA-CC62-46FE-B661-19ACE04BA40D}"/>
              </a:ext>
            </a:extLst>
          </p:cNvPr>
          <p:cNvSpPr/>
          <p:nvPr/>
        </p:nvSpPr>
        <p:spPr>
          <a:xfrm>
            <a:off x="6369170" y="470180"/>
            <a:ext cx="5822830" cy="3775816"/>
          </a:xfrm>
          <a:prstGeom prst="flowChartDocument">
            <a:avLst/>
          </a:prstGeom>
          <a:blipFill>
            <a:blip r:embed="rId4" cstate="print">
              <a:alphaModFix amt="99000"/>
            </a:blip>
            <a:stretch>
              <a:fillRect t="-19716" b="1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6369170" y="2554095"/>
            <a:ext cx="5822830" cy="4307583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16D865F-FECA-4051-B977-ACF9B174742F}"/>
              </a:ext>
            </a:extLst>
          </p:cNvPr>
          <p:cNvSpPr txBox="1"/>
          <p:nvPr/>
        </p:nvSpPr>
        <p:spPr>
          <a:xfrm>
            <a:off x="6652726" y="3695268"/>
            <a:ext cx="3718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Anni ‘90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93332E-8997-4350-84B6-79751EB92377}"/>
              </a:ext>
            </a:extLst>
          </p:cNvPr>
          <p:cNvSpPr txBox="1"/>
          <p:nvPr/>
        </p:nvSpPr>
        <p:spPr>
          <a:xfrm>
            <a:off x="177950" y="580450"/>
            <a:ext cx="522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Anni ‘60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B199EA-633B-400D-9ECA-5D932403266F}"/>
              </a:ext>
            </a:extLst>
          </p:cNvPr>
          <p:cNvSpPr/>
          <p:nvPr/>
        </p:nvSpPr>
        <p:spPr>
          <a:xfrm>
            <a:off x="-2302464" y="-6700"/>
            <a:ext cx="2302464" cy="661887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img1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https://pixabay.com/it/macintosh-computer-tecnologia-2619617/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img2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https://pixabay.com/it/concetto-binario-null-uno-3253681/</a:t>
            </a:r>
          </a:p>
        </p:txBody>
      </p:sp>
      <p:sp>
        <p:nvSpPr>
          <p:cNvPr id="40" name="Documento 39">
            <a:extLst>
              <a:ext uri="{FF2B5EF4-FFF2-40B4-BE49-F238E27FC236}">
                <a16:creationId xmlns:a16="http://schemas.microsoft.com/office/drawing/2014/main" id="{CFD96EAD-8C7B-4109-A4F9-CEF90CE40832}"/>
              </a:ext>
            </a:extLst>
          </p:cNvPr>
          <p:cNvSpPr/>
          <p:nvPr/>
        </p:nvSpPr>
        <p:spPr>
          <a:xfrm>
            <a:off x="513716" y="1834194"/>
            <a:ext cx="5582283" cy="1023742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I primi Pc non includevano un'opzione di accesso con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password.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5" name="Goccia 24">
            <a:extLst>
              <a:ext uri="{FF2B5EF4-FFF2-40B4-BE49-F238E27FC236}">
                <a16:creationId xmlns:a16="http://schemas.microsoft.com/office/drawing/2014/main" id="{96E4BC3B-CCD2-4F7C-AC3E-AD0D0441BAEA}"/>
              </a:ext>
            </a:extLst>
          </p:cNvPr>
          <p:cNvSpPr/>
          <p:nvPr/>
        </p:nvSpPr>
        <p:spPr>
          <a:xfrm rot="2700000">
            <a:off x="228986" y="107721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27" name="Goccia 26">
            <a:extLst>
              <a:ext uri="{FF2B5EF4-FFF2-40B4-BE49-F238E27FC236}">
                <a16:creationId xmlns:a16="http://schemas.microsoft.com/office/drawing/2014/main" id="{F73EE9C5-BE35-49B7-B7D6-4608ECC46DE9}"/>
              </a:ext>
            </a:extLst>
          </p:cNvPr>
          <p:cNvSpPr/>
          <p:nvPr/>
        </p:nvSpPr>
        <p:spPr>
          <a:xfrm rot="2700000">
            <a:off x="215132" y="1977757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0" name="Documento 29">
            <a:extLst>
              <a:ext uri="{FF2B5EF4-FFF2-40B4-BE49-F238E27FC236}">
                <a16:creationId xmlns:a16="http://schemas.microsoft.com/office/drawing/2014/main" id="{B7BAD998-C1AC-4F62-AF4F-FDF327116AAE}"/>
              </a:ext>
            </a:extLst>
          </p:cNvPr>
          <p:cNvSpPr/>
          <p:nvPr/>
        </p:nvSpPr>
        <p:spPr>
          <a:xfrm>
            <a:off x="7001333" y="4655348"/>
            <a:ext cx="5084825" cy="1023742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Microsoft Windows permetteva l'inserimento di una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di accesso.</a:t>
            </a:r>
          </a:p>
          <a:p>
            <a:pPr lvl="0">
              <a:lnSpc>
                <a:spcPct val="150000"/>
              </a:lnSpc>
            </a:pPr>
            <a:endParaRPr lang="it-IT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La funzione password era opzionale. 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3" name="Goccia 32">
            <a:extLst>
              <a:ext uri="{FF2B5EF4-FFF2-40B4-BE49-F238E27FC236}">
                <a16:creationId xmlns:a16="http://schemas.microsoft.com/office/drawing/2014/main" id="{C2B1908A-9CA4-4B01-B39F-E26C563C8E12}"/>
              </a:ext>
            </a:extLst>
          </p:cNvPr>
          <p:cNvSpPr/>
          <p:nvPr/>
        </p:nvSpPr>
        <p:spPr>
          <a:xfrm rot="2700000">
            <a:off x="6699057" y="441615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3F25D71E-D31C-4875-A164-0B6E439C0D0F}"/>
              </a:ext>
            </a:extLst>
          </p:cNvPr>
          <p:cNvSpPr/>
          <p:nvPr/>
        </p:nvSpPr>
        <p:spPr>
          <a:xfrm rot="2700000">
            <a:off x="6725518" y="5607101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5" name="Documento 34">
            <a:extLst>
              <a:ext uri="{FF2B5EF4-FFF2-40B4-BE49-F238E27FC236}">
                <a16:creationId xmlns:a16="http://schemas.microsoft.com/office/drawing/2014/main" id="{32C86373-25F1-4FFF-8780-08CA51B4D102}"/>
              </a:ext>
            </a:extLst>
          </p:cNvPr>
          <p:cNvSpPr/>
          <p:nvPr/>
        </p:nvSpPr>
        <p:spPr>
          <a:xfrm>
            <a:off x="531262" y="2540946"/>
            <a:ext cx="5582283" cy="1023742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Tutti avevano acceso al computer. </a:t>
            </a:r>
          </a:p>
        </p:txBody>
      </p:sp>
      <p:sp>
        <p:nvSpPr>
          <p:cNvPr id="36" name="Goccia 35">
            <a:extLst>
              <a:ext uri="{FF2B5EF4-FFF2-40B4-BE49-F238E27FC236}">
                <a16:creationId xmlns:a16="http://schemas.microsoft.com/office/drawing/2014/main" id="{B2D9BE19-36E0-470E-9F6D-AFF4466254C2}"/>
              </a:ext>
            </a:extLst>
          </p:cNvPr>
          <p:cNvSpPr/>
          <p:nvPr/>
        </p:nvSpPr>
        <p:spPr>
          <a:xfrm rot="2700000">
            <a:off x="256696" y="2822882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6544C5-85FA-404F-8A1D-606D57E79D9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765" y="2837664"/>
            <a:ext cx="2444634" cy="1454048"/>
          </a:xfrm>
          <a:prstGeom prst="rect">
            <a:avLst/>
          </a:prstGeom>
        </p:spPr>
      </p:pic>
      <p:sp>
        <p:nvSpPr>
          <p:cNvPr id="37" name="Rettangolo arrotondato 31">
            <a:extLst>
              <a:ext uri="{FF2B5EF4-FFF2-40B4-BE49-F238E27FC236}">
                <a16:creationId xmlns:a16="http://schemas.microsoft.com/office/drawing/2014/main" id="{A4CD81E8-2D0F-4440-A4FB-2ACBBA21F601}"/>
              </a:ext>
            </a:extLst>
          </p:cNvPr>
          <p:cNvSpPr/>
          <p:nvPr/>
        </p:nvSpPr>
        <p:spPr>
          <a:xfrm>
            <a:off x="3354886" y="497561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1-4</a:t>
            </a:r>
          </a:p>
        </p:txBody>
      </p:sp>
      <p:sp>
        <p:nvSpPr>
          <p:cNvPr id="38" name="Rettangolo arrotondato 31">
            <a:extLst>
              <a:ext uri="{FF2B5EF4-FFF2-40B4-BE49-F238E27FC236}">
                <a16:creationId xmlns:a16="http://schemas.microsoft.com/office/drawing/2014/main" id="{A55DAF37-FEEF-49B2-8094-A66CC03D595F}"/>
              </a:ext>
            </a:extLst>
          </p:cNvPr>
          <p:cNvSpPr/>
          <p:nvPr/>
        </p:nvSpPr>
        <p:spPr>
          <a:xfrm>
            <a:off x="8158711" y="3608244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5-7</a:t>
            </a:r>
          </a:p>
        </p:txBody>
      </p:sp>
    </p:spTree>
    <p:extLst>
      <p:ext uri="{BB962C8B-B14F-4D97-AF65-F5344CB8AC3E}">
        <p14:creationId xmlns:p14="http://schemas.microsoft.com/office/powerpoint/2010/main" val="149561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755494B-D7A7-4494-8C3F-EEF1639370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r="17900"/>
          <a:stretch/>
        </p:blipFill>
        <p:spPr>
          <a:xfrm>
            <a:off x="6369550" y="482948"/>
            <a:ext cx="5822450" cy="6375051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1719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Storia della password 2/2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4</a:t>
            </a:r>
          </a:p>
        </p:txBody>
      </p:sp>
      <p:sp>
        <p:nvSpPr>
          <p:cNvPr id="2" name="Documento 1">
            <a:extLst>
              <a:ext uri="{FF2B5EF4-FFF2-40B4-BE49-F238E27FC236}">
                <a16:creationId xmlns:a16="http://schemas.microsoft.com/office/drawing/2014/main" id="{B5D6EA2C-C98E-4C7C-9DC4-0DFE4FB8D0AA}"/>
              </a:ext>
            </a:extLst>
          </p:cNvPr>
          <p:cNvSpPr/>
          <p:nvPr/>
        </p:nvSpPr>
        <p:spPr>
          <a:xfrm>
            <a:off x="502869" y="1233639"/>
            <a:ext cx="5764255" cy="1799484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Con la diffusione di email e servizi online le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sono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uno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strumento importante.</a:t>
            </a:r>
          </a:p>
          <a:p>
            <a:pPr lvl="0"/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Le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sono oggetto di attenzione da parte dei cybercriminali.</a:t>
            </a:r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-2" y="3156642"/>
            <a:ext cx="6369169" cy="3721677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18A116-4E6D-4BBC-8641-7204884D04D7}"/>
              </a:ext>
            </a:extLst>
          </p:cNvPr>
          <p:cNvSpPr txBox="1"/>
          <p:nvPr/>
        </p:nvSpPr>
        <p:spPr>
          <a:xfrm>
            <a:off x="429951" y="4207322"/>
            <a:ext cx="5939216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Criminali in possesso della nostra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email possono accedere a dati sensibili.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La violazione di account email è la tecnica privilegiata dagli hacker per accedere alle informazioni.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  <a:p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BAC464B-CCFB-4B31-90C9-C1A314F44AA6}"/>
              </a:ext>
            </a:extLst>
          </p:cNvPr>
          <p:cNvSpPr/>
          <p:nvPr/>
        </p:nvSpPr>
        <p:spPr>
          <a:xfrm>
            <a:off x="-2141924" y="-6699"/>
            <a:ext cx="2141924" cy="4084024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https://pixabay.com/it/password-app-applicazione-business-2781614/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Goccia 25">
            <a:extLst>
              <a:ext uri="{FF2B5EF4-FFF2-40B4-BE49-F238E27FC236}">
                <a16:creationId xmlns:a16="http://schemas.microsoft.com/office/drawing/2014/main" id="{3B24B5F4-2BD2-4A23-9B1D-F7384C5CCBFB}"/>
              </a:ext>
            </a:extLst>
          </p:cNvPr>
          <p:cNvSpPr/>
          <p:nvPr/>
        </p:nvSpPr>
        <p:spPr>
          <a:xfrm rot="2700000">
            <a:off x="145711" y="112677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28" name="Goccia 27">
            <a:extLst>
              <a:ext uri="{FF2B5EF4-FFF2-40B4-BE49-F238E27FC236}">
                <a16:creationId xmlns:a16="http://schemas.microsoft.com/office/drawing/2014/main" id="{5F603332-4144-4E70-B762-A8B40ECDDF79}"/>
              </a:ext>
            </a:extLst>
          </p:cNvPr>
          <p:cNvSpPr/>
          <p:nvPr/>
        </p:nvSpPr>
        <p:spPr>
          <a:xfrm rot="2700000">
            <a:off x="145710" y="223361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4" name="Goccia 33">
            <a:extLst>
              <a:ext uri="{FF2B5EF4-FFF2-40B4-BE49-F238E27FC236}">
                <a16:creationId xmlns:a16="http://schemas.microsoft.com/office/drawing/2014/main" id="{63733EC7-6453-48EC-8470-F71C335B0A5C}"/>
              </a:ext>
            </a:extLst>
          </p:cNvPr>
          <p:cNvSpPr/>
          <p:nvPr/>
        </p:nvSpPr>
        <p:spPr>
          <a:xfrm rot="2700000">
            <a:off x="161229" y="4423217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6" name="Goccia 35">
            <a:extLst>
              <a:ext uri="{FF2B5EF4-FFF2-40B4-BE49-F238E27FC236}">
                <a16:creationId xmlns:a16="http://schemas.microsoft.com/office/drawing/2014/main" id="{13BAA86C-BF7F-4AA1-86A6-F934582AE223}"/>
              </a:ext>
            </a:extLst>
          </p:cNvPr>
          <p:cNvSpPr/>
          <p:nvPr/>
        </p:nvSpPr>
        <p:spPr>
          <a:xfrm rot="2700000">
            <a:off x="210722" y="5622698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0733710-BA05-45C7-B548-7806B08A1577}"/>
              </a:ext>
            </a:extLst>
          </p:cNvPr>
          <p:cNvSpPr txBox="1"/>
          <p:nvPr/>
        </p:nvSpPr>
        <p:spPr>
          <a:xfrm>
            <a:off x="123478" y="603064"/>
            <a:ext cx="37184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Oggi</a:t>
            </a:r>
          </a:p>
        </p:txBody>
      </p:sp>
      <p:sp>
        <p:nvSpPr>
          <p:cNvPr id="31" name="Rettangolo arrotondato 31">
            <a:extLst>
              <a:ext uri="{FF2B5EF4-FFF2-40B4-BE49-F238E27FC236}">
                <a16:creationId xmlns:a16="http://schemas.microsoft.com/office/drawing/2014/main" id="{048A8348-EF8A-403C-81D9-CF56BBE51324}"/>
              </a:ext>
            </a:extLst>
          </p:cNvPr>
          <p:cNvSpPr/>
          <p:nvPr/>
        </p:nvSpPr>
        <p:spPr>
          <a:xfrm>
            <a:off x="5068124" y="520174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1-5</a:t>
            </a:r>
          </a:p>
        </p:txBody>
      </p:sp>
    </p:spTree>
    <p:extLst>
      <p:ext uri="{BB962C8B-B14F-4D97-AF65-F5344CB8AC3E}">
        <p14:creationId xmlns:p14="http://schemas.microsoft.com/office/powerpoint/2010/main" val="317913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41313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L’importanza di una </a:t>
            </a:r>
            <a:r>
              <a:rPr lang="it-IT" sz="3200" dirty="0" smtClean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password1/2</a:t>
            </a:r>
            <a:endParaRPr lang="it-IT" sz="3200" dirty="0">
              <a:solidFill>
                <a:schemeClr val="tx1"/>
              </a:solidFill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Microsoft Yi Baiti" panose="03000500000000000000" pitchFamily="66" charset="0"/>
                <a:ea typeface="Microsoft Yi Baiti" panose="03000500000000000000" pitchFamily="66" charset="0"/>
              </a:rPr>
              <a:t>5</a:t>
            </a:r>
          </a:p>
        </p:txBody>
      </p:sp>
      <p:sp>
        <p:nvSpPr>
          <p:cNvPr id="70" name="Segnaposto testo 7">
            <a:extLst>
              <a:ext uri="{FF2B5EF4-FFF2-40B4-BE49-F238E27FC236}">
                <a16:creationId xmlns:a16="http://schemas.microsoft.com/office/drawing/2014/main" id="{2036D021-4959-410B-9EA9-F240321A8817}"/>
              </a:ext>
            </a:extLst>
          </p:cNvPr>
          <p:cNvSpPr txBox="1">
            <a:spLocks/>
          </p:cNvSpPr>
          <p:nvPr/>
        </p:nvSpPr>
        <p:spPr>
          <a:xfrm>
            <a:off x="6369170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/>
              <a:t>Descrizione Scenario 01</a:t>
            </a:r>
          </a:p>
          <a:p>
            <a:r>
              <a:rPr lang="it-IT" sz="1600"/>
              <a:t>….</a:t>
            </a:r>
          </a:p>
          <a:p>
            <a:endParaRPr lang="it-IT" sz="1600" dirty="0"/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/>
              <a:t>Descrizione Scenario 02</a:t>
            </a:r>
          </a:p>
          <a:p>
            <a:r>
              <a:rPr lang="it-IT" sz="1600" dirty="0"/>
              <a:t>….</a:t>
            </a:r>
          </a:p>
          <a:p>
            <a:endParaRPr lang="it-IT" sz="1600" dirty="0"/>
          </a:p>
        </p:txBody>
      </p:sp>
      <p:sp>
        <p:nvSpPr>
          <p:cNvPr id="2" name="Documento 1">
            <a:extLst>
              <a:ext uri="{FF2B5EF4-FFF2-40B4-BE49-F238E27FC236}">
                <a16:creationId xmlns:a16="http://schemas.microsoft.com/office/drawing/2014/main" id="{B5D6EA2C-C98E-4C7C-9DC4-0DFE4FB8D0AA}"/>
              </a:ext>
            </a:extLst>
          </p:cNvPr>
          <p:cNvSpPr/>
          <p:nvPr/>
        </p:nvSpPr>
        <p:spPr>
          <a:xfrm>
            <a:off x="649965" y="1637827"/>
            <a:ext cx="5562100" cy="1883575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Software per indovinare la 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password,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attraverso combinazioni fra lettere, numeri e caratteri speciali. 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Efficace per le password corte.</a:t>
            </a:r>
          </a:p>
          <a:p>
            <a:pPr lvl="0">
              <a:lnSpc>
                <a:spcPct val="150000"/>
              </a:lnSpc>
            </a:pP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Non funziona su password </a:t>
            </a: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lunghe.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Documento 17">
            <a:extLst>
              <a:ext uri="{FF2B5EF4-FFF2-40B4-BE49-F238E27FC236}">
                <a16:creationId xmlns:a16="http://schemas.microsoft.com/office/drawing/2014/main" id="{91533276-59B9-4178-88EF-417434897E71}"/>
              </a:ext>
            </a:extLst>
          </p:cNvPr>
          <p:cNvSpPr/>
          <p:nvPr/>
        </p:nvSpPr>
        <p:spPr>
          <a:xfrm rot="10800000">
            <a:off x="0" y="3159065"/>
            <a:ext cx="6369170" cy="3698935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Documento 22">
            <a:extLst>
              <a:ext uri="{FF2B5EF4-FFF2-40B4-BE49-F238E27FC236}">
                <a16:creationId xmlns:a16="http://schemas.microsoft.com/office/drawing/2014/main" id="{C5C371FA-CC62-46FE-B661-19ACE04BA40D}"/>
              </a:ext>
            </a:extLst>
          </p:cNvPr>
          <p:cNvSpPr/>
          <p:nvPr/>
        </p:nvSpPr>
        <p:spPr>
          <a:xfrm>
            <a:off x="6369170" y="470180"/>
            <a:ext cx="5822830" cy="3775816"/>
          </a:xfrm>
          <a:prstGeom prst="flowChartDocument">
            <a:avLst/>
          </a:prstGeom>
          <a:blipFill>
            <a:blip r:embed="rId4" cstate="print">
              <a:alphaModFix amt="99000"/>
            </a:blip>
            <a:stretch>
              <a:fillRect t="-19716" b="1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6392971" y="2562384"/>
            <a:ext cx="5822830" cy="4307583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18A116-4E6D-4BBC-8641-7204884D04D7}"/>
              </a:ext>
            </a:extLst>
          </p:cNvPr>
          <p:cNvSpPr txBox="1"/>
          <p:nvPr/>
        </p:nvSpPr>
        <p:spPr>
          <a:xfrm>
            <a:off x="7298244" y="4226017"/>
            <a:ext cx="5138325" cy="455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93332E-8997-4350-84B6-79751EB92377}"/>
              </a:ext>
            </a:extLst>
          </p:cNvPr>
          <p:cNvSpPr txBox="1"/>
          <p:nvPr/>
        </p:nvSpPr>
        <p:spPr>
          <a:xfrm>
            <a:off x="61519" y="655590"/>
            <a:ext cx="522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Il brute force </a:t>
            </a:r>
            <a:r>
              <a:rPr lang="it-IT" sz="2000" b="1" dirty="0" err="1">
                <a:latin typeface="Tempus Sans ITC" panose="04020404030D07020202" pitchFamily="82" charset="0"/>
                <a:cs typeface="Gisha" panose="020B0502040204020203" pitchFamily="34" charset="-79"/>
              </a:rPr>
              <a:t>attack</a:t>
            </a:r>
            <a:endParaRPr lang="it-IT" sz="2000" b="1" dirty="0">
              <a:latin typeface="Tempus Sans ITC" panose="04020404030D07020202" pitchFamily="82" charset="0"/>
              <a:cs typeface="Gisha" panose="020B0502040204020203" pitchFamily="34" charset="-79"/>
            </a:endParaRP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B199EA-633B-400D-9ECA-5D932403266F}"/>
              </a:ext>
            </a:extLst>
          </p:cNvPr>
          <p:cNvSpPr/>
          <p:nvPr/>
        </p:nvSpPr>
        <p:spPr>
          <a:xfrm>
            <a:off x="-2810123" y="-6700"/>
            <a:ext cx="2810123" cy="6570060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img1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https://pixabay.com/it/spyware-cyber-2319403/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img2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https://pixabay.com/it/pugno-forza-rabbia-lacrima-brezza-1148029/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Goccia 28">
            <a:extLst>
              <a:ext uri="{FF2B5EF4-FFF2-40B4-BE49-F238E27FC236}">
                <a16:creationId xmlns:a16="http://schemas.microsoft.com/office/drawing/2014/main" id="{0F3F93C8-9936-4EE7-9570-21F5865705F3}"/>
              </a:ext>
            </a:extLst>
          </p:cNvPr>
          <p:cNvSpPr/>
          <p:nvPr/>
        </p:nvSpPr>
        <p:spPr>
          <a:xfrm rot="2700000">
            <a:off x="175934" y="1249747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2" name="Goccia 31">
            <a:extLst>
              <a:ext uri="{FF2B5EF4-FFF2-40B4-BE49-F238E27FC236}">
                <a16:creationId xmlns:a16="http://schemas.microsoft.com/office/drawing/2014/main" id="{0E9E4144-B5F6-4D90-8734-6BEE211D5F25}"/>
              </a:ext>
            </a:extLst>
          </p:cNvPr>
          <p:cNvSpPr/>
          <p:nvPr/>
        </p:nvSpPr>
        <p:spPr>
          <a:xfrm rot="2700000">
            <a:off x="211477" y="252460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3" name="Goccia 32">
            <a:extLst>
              <a:ext uri="{FF2B5EF4-FFF2-40B4-BE49-F238E27FC236}">
                <a16:creationId xmlns:a16="http://schemas.microsoft.com/office/drawing/2014/main" id="{18884C71-1B17-4AE2-903C-2E72A9773491}"/>
              </a:ext>
            </a:extLst>
          </p:cNvPr>
          <p:cNvSpPr/>
          <p:nvPr/>
        </p:nvSpPr>
        <p:spPr>
          <a:xfrm rot="2700000">
            <a:off x="229407" y="2972838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8C361B0-3E4D-48FA-9CD7-ADD9C8E70E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638" y="3947019"/>
            <a:ext cx="1315808" cy="2020004"/>
          </a:xfrm>
          <a:prstGeom prst="rect">
            <a:avLst/>
          </a:prstGeom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C17F6F1-8501-4C9E-BAB4-7F192201691D}"/>
              </a:ext>
            </a:extLst>
          </p:cNvPr>
          <p:cNvSpPr txBox="1"/>
          <p:nvPr/>
        </p:nvSpPr>
        <p:spPr>
          <a:xfrm>
            <a:off x="8040163" y="4463941"/>
            <a:ext cx="3654486" cy="83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Utilizzare </a:t>
            </a:r>
            <a:r>
              <a:rPr lang="it-IT" sz="2000" b="1" dirty="0" smtClean="0">
                <a:latin typeface="Tempus Sans ITC" panose="04020404030D07020202" pitchFamily="82" charset="0"/>
                <a:cs typeface="Gisha" panose="020B0502040204020203" pitchFamily="34" charset="-79"/>
              </a:rPr>
              <a:t>password </a:t>
            </a:r>
            <a:endParaRPr lang="it-IT" sz="2000" b="1" dirty="0">
              <a:latin typeface="Tempus Sans ITC" panose="04020404030D07020202" pitchFamily="82" charset="0"/>
              <a:cs typeface="Gisha" panose="020B0502040204020203" pitchFamily="34" charset="-79"/>
            </a:endParaRPr>
          </a:p>
          <a:p>
            <a:pPr lvl="0" algn="ctr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di almeno di 12 caratteri</a:t>
            </a:r>
          </a:p>
        </p:txBody>
      </p:sp>
      <p:sp>
        <p:nvSpPr>
          <p:cNvPr id="35" name="Rettangolo arrotondato 31">
            <a:extLst>
              <a:ext uri="{FF2B5EF4-FFF2-40B4-BE49-F238E27FC236}">
                <a16:creationId xmlns:a16="http://schemas.microsoft.com/office/drawing/2014/main" id="{9E9628D2-A516-428B-8D75-4F48E10C9B4E}"/>
              </a:ext>
            </a:extLst>
          </p:cNvPr>
          <p:cNvSpPr/>
          <p:nvPr/>
        </p:nvSpPr>
        <p:spPr>
          <a:xfrm>
            <a:off x="5068124" y="520174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1-4</a:t>
            </a:r>
          </a:p>
        </p:txBody>
      </p:sp>
      <p:sp>
        <p:nvSpPr>
          <p:cNvPr id="40" name="Rettangolo arrotondato 31">
            <a:extLst>
              <a:ext uri="{FF2B5EF4-FFF2-40B4-BE49-F238E27FC236}">
                <a16:creationId xmlns:a16="http://schemas.microsoft.com/office/drawing/2014/main" id="{44C6B904-9DCE-473C-8066-48ECCF08C9C3}"/>
              </a:ext>
            </a:extLst>
          </p:cNvPr>
          <p:cNvSpPr/>
          <p:nvPr/>
        </p:nvSpPr>
        <p:spPr>
          <a:xfrm>
            <a:off x="6802726" y="370997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sp>
        <p:nvSpPr>
          <p:cNvPr id="41" name="Rettangolo arrotondato 31">
            <a:extLst>
              <a:ext uri="{FF2B5EF4-FFF2-40B4-BE49-F238E27FC236}">
                <a16:creationId xmlns:a16="http://schemas.microsoft.com/office/drawing/2014/main" id="{B1895BC0-907A-4983-8D5E-4CAEC2B4772F}"/>
              </a:ext>
            </a:extLst>
          </p:cNvPr>
          <p:cNvSpPr/>
          <p:nvPr/>
        </p:nvSpPr>
        <p:spPr>
          <a:xfrm>
            <a:off x="9646426" y="385012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73549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52399"/>
            <a:ext cx="11496675" cy="357119"/>
          </a:xfrm>
        </p:spPr>
        <p:txBody>
          <a:bodyPr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L’importanza di una password </a:t>
            </a:r>
            <a:r>
              <a:rPr lang="it-IT" sz="3200" dirty="0" smtClean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2/2</a:t>
            </a:r>
            <a:endParaRPr lang="it-IT" sz="3200" dirty="0">
              <a:solidFill>
                <a:schemeClr val="tx1"/>
              </a:solidFill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6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70" name="Segnaposto testo 7">
            <a:extLst>
              <a:ext uri="{FF2B5EF4-FFF2-40B4-BE49-F238E27FC236}">
                <a16:creationId xmlns:a16="http://schemas.microsoft.com/office/drawing/2014/main" id="{2036D021-4959-410B-9EA9-F240321A8817}"/>
              </a:ext>
            </a:extLst>
          </p:cNvPr>
          <p:cNvSpPr txBox="1">
            <a:spLocks/>
          </p:cNvSpPr>
          <p:nvPr/>
        </p:nvSpPr>
        <p:spPr>
          <a:xfrm>
            <a:off x="6369170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/>
              <a:t>Descrizione Scenario 01</a:t>
            </a:r>
          </a:p>
          <a:p>
            <a:r>
              <a:rPr lang="it-IT" sz="1600"/>
              <a:t>….</a:t>
            </a:r>
          </a:p>
          <a:p>
            <a:endParaRPr lang="it-IT" sz="1600" dirty="0"/>
          </a:p>
        </p:txBody>
      </p:sp>
      <p:sp>
        <p:nvSpPr>
          <p:cNvPr id="71" name="Segnaposto testo 7">
            <a:extLst>
              <a:ext uri="{FF2B5EF4-FFF2-40B4-BE49-F238E27FC236}">
                <a16:creationId xmlns:a16="http://schemas.microsoft.com/office/drawing/2014/main" id="{88167B35-4AA4-42ED-B6F5-DBC0F1E2893C}"/>
              </a:ext>
            </a:extLst>
          </p:cNvPr>
          <p:cNvSpPr txBox="1">
            <a:spLocks/>
          </p:cNvSpPr>
          <p:nvPr/>
        </p:nvSpPr>
        <p:spPr>
          <a:xfrm>
            <a:off x="9466053" y="3311011"/>
            <a:ext cx="2501660" cy="2020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1pPr>
            <a:lvl2pPr marL="4572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2pPr>
            <a:lvl3pPr marL="9144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3pPr>
            <a:lvl4pPr marL="13716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4pPr>
            <a:lvl5pPr marL="1828800" indent="0" algn="l" defTabSz="4572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/>
                </a:solidFill>
                <a:latin typeface="Gisha" panose="020B0502040204020203" pitchFamily="34" charset="-79"/>
                <a:ea typeface="+mj-ea"/>
                <a:cs typeface="Gisha" panose="020B0502040204020203" pitchFamily="34" charset="-79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600" dirty="0"/>
              <a:t>Descrizione Scenario 02</a:t>
            </a:r>
          </a:p>
          <a:p>
            <a:r>
              <a:rPr lang="it-IT" sz="1600" dirty="0"/>
              <a:t>….</a:t>
            </a:r>
          </a:p>
          <a:p>
            <a:endParaRPr lang="it-IT" sz="1600" dirty="0"/>
          </a:p>
        </p:txBody>
      </p:sp>
      <p:sp>
        <p:nvSpPr>
          <p:cNvPr id="2" name="Documento 1">
            <a:extLst>
              <a:ext uri="{FF2B5EF4-FFF2-40B4-BE49-F238E27FC236}">
                <a16:creationId xmlns:a16="http://schemas.microsoft.com/office/drawing/2014/main" id="{B5D6EA2C-C98E-4C7C-9DC4-0DFE4FB8D0AA}"/>
              </a:ext>
            </a:extLst>
          </p:cNvPr>
          <p:cNvSpPr/>
          <p:nvPr/>
        </p:nvSpPr>
        <p:spPr>
          <a:xfrm>
            <a:off x="138183" y="1049051"/>
            <a:ext cx="5562100" cy="834022"/>
          </a:xfrm>
          <a:prstGeom prst="flowChartDocumen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La difficoltà cresce con l'aumentare della complessità della password.</a:t>
            </a:r>
          </a:p>
        </p:txBody>
      </p:sp>
      <p:sp>
        <p:nvSpPr>
          <p:cNvPr id="18" name="Documento 17">
            <a:extLst>
              <a:ext uri="{FF2B5EF4-FFF2-40B4-BE49-F238E27FC236}">
                <a16:creationId xmlns:a16="http://schemas.microsoft.com/office/drawing/2014/main" id="{91533276-59B9-4178-88EF-417434897E71}"/>
              </a:ext>
            </a:extLst>
          </p:cNvPr>
          <p:cNvSpPr/>
          <p:nvPr/>
        </p:nvSpPr>
        <p:spPr>
          <a:xfrm rot="10800000">
            <a:off x="0" y="3159065"/>
            <a:ext cx="6369170" cy="3698935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Documento 22">
            <a:extLst>
              <a:ext uri="{FF2B5EF4-FFF2-40B4-BE49-F238E27FC236}">
                <a16:creationId xmlns:a16="http://schemas.microsoft.com/office/drawing/2014/main" id="{C5C371FA-CC62-46FE-B661-19ACE04BA40D}"/>
              </a:ext>
            </a:extLst>
          </p:cNvPr>
          <p:cNvSpPr/>
          <p:nvPr/>
        </p:nvSpPr>
        <p:spPr>
          <a:xfrm>
            <a:off x="6369170" y="470180"/>
            <a:ext cx="5822830" cy="3775816"/>
          </a:xfrm>
          <a:prstGeom prst="flowChartDocument">
            <a:avLst/>
          </a:prstGeom>
          <a:blipFill>
            <a:blip r:embed="rId4" cstate="print">
              <a:alphaModFix amt="99000"/>
            </a:blip>
            <a:stretch>
              <a:fillRect t="-19716" b="1971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Documento 23">
            <a:extLst>
              <a:ext uri="{FF2B5EF4-FFF2-40B4-BE49-F238E27FC236}">
                <a16:creationId xmlns:a16="http://schemas.microsoft.com/office/drawing/2014/main" id="{ABB207A1-8AF5-47AB-B50D-C3D7D6AA8047}"/>
              </a:ext>
            </a:extLst>
          </p:cNvPr>
          <p:cNvSpPr>
            <a:spLocks/>
          </p:cNvSpPr>
          <p:nvPr/>
        </p:nvSpPr>
        <p:spPr>
          <a:xfrm rot="10800000">
            <a:off x="6369170" y="2554095"/>
            <a:ext cx="5822830" cy="4307583"/>
          </a:xfrm>
          <a:prstGeom prst="flowChartDocumen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rtlCol="0" anchor="ctr"/>
          <a:lstStyle/>
          <a:p>
            <a:pPr lvl="0">
              <a:lnSpc>
                <a:spcPct val="150000"/>
              </a:lnSpc>
            </a:pP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A93332E-8997-4350-84B6-79751EB92377}"/>
              </a:ext>
            </a:extLst>
          </p:cNvPr>
          <p:cNvSpPr txBox="1"/>
          <p:nvPr/>
        </p:nvSpPr>
        <p:spPr>
          <a:xfrm>
            <a:off x="138183" y="630856"/>
            <a:ext cx="522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Violazione account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33B199EA-633B-400D-9ECA-5D932403266F}"/>
              </a:ext>
            </a:extLst>
          </p:cNvPr>
          <p:cNvSpPr/>
          <p:nvPr/>
        </p:nvSpPr>
        <p:spPr>
          <a:xfrm>
            <a:off x="-2810123" y="-6700"/>
            <a:ext cx="2810123" cy="6570060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img1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https://pixabay.com/it/spyware-cyber-2319403/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img2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6"/>
              </a:rPr>
              <a:t>https://pixabay.com/it/pugno-forza-rabbia-lacrima-brezza-1148029/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7C17F6F1-8501-4C9E-BAB4-7F192201691D}"/>
              </a:ext>
            </a:extLst>
          </p:cNvPr>
          <p:cNvSpPr txBox="1"/>
          <p:nvPr/>
        </p:nvSpPr>
        <p:spPr>
          <a:xfrm>
            <a:off x="6413255" y="3845886"/>
            <a:ext cx="241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Tastiera con 92          caratteri</a:t>
            </a:r>
          </a:p>
        </p:txBody>
      </p:sp>
      <p:sp>
        <p:nvSpPr>
          <p:cNvPr id="35" name="Rettangolo arrotondato 31">
            <a:extLst>
              <a:ext uri="{FF2B5EF4-FFF2-40B4-BE49-F238E27FC236}">
                <a16:creationId xmlns:a16="http://schemas.microsoft.com/office/drawing/2014/main" id="{9E9628D2-A516-428B-8D75-4F48E10C9B4E}"/>
              </a:ext>
            </a:extLst>
          </p:cNvPr>
          <p:cNvSpPr/>
          <p:nvPr/>
        </p:nvSpPr>
        <p:spPr>
          <a:xfrm>
            <a:off x="5068124" y="520174"/>
            <a:ext cx="867490" cy="483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7-11</a:t>
            </a:r>
          </a:p>
        </p:txBody>
      </p:sp>
      <p:sp>
        <p:nvSpPr>
          <p:cNvPr id="41" name="Rettangolo arrotondato 31">
            <a:extLst>
              <a:ext uri="{FF2B5EF4-FFF2-40B4-BE49-F238E27FC236}">
                <a16:creationId xmlns:a16="http://schemas.microsoft.com/office/drawing/2014/main" id="{B1895BC0-907A-4983-8D5E-4CAEC2B4772F}"/>
              </a:ext>
            </a:extLst>
          </p:cNvPr>
          <p:cNvSpPr/>
          <p:nvPr/>
        </p:nvSpPr>
        <p:spPr>
          <a:xfrm>
            <a:off x="10274923" y="3227457"/>
            <a:ext cx="549596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13</a:t>
            </a:r>
          </a:p>
        </p:txBody>
      </p:sp>
      <p:sp>
        <p:nvSpPr>
          <p:cNvPr id="22" name="Documento 21">
            <a:extLst>
              <a:ext uri="{FF2B5EF4-FFF2-40B4-BE49-F238E27FC236}">
                <a16:creationId xmlns:a16="http://schemas.microsoft.com/office/drawing/2014/main" id="{9ED03220-DDED-4F0B-9990-580C46EC5930}"/>
              </a:ext>
            </a:extLst>
          </p:cNvPr>
          <p:cNvSpPr/>
          <p:nvPr/>
        </p:nvSpPr>
        <p:spPr>
          <a:xfrm>
            <a:off x="465129" y="2274280"/>
            <a:ext cx="6230986" cy="1052283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numero di caratteri possibili utilizzabili dall'utente;</a:t>
            </a: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numero di caratteri della password.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8A3B9D5-6E9B-40A0-AACA-47F27FB567E5}"/>
              </a:ext>
            </a:extLst>
          </p:cNvPr>
          <p:cNvSpPr txBox="1"/>
          <p:nvPr/>
        </p:nvSpPr>
        <p:spPr>
          <a:xfrm>
            <a:off x="61519" y="1919740"/>
            <a:ext cx="5797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Per calcolare le potenziali </a:t>
            </a:r>
            <a:r>
              <a:rPr lang="it-IT" sz="2000" b="1" dirty="0" err="1">
                <a:latin typeface="Tempus Sans ITC" panose="04020404030D07020202" pitchFamily="82" charset="0"/>
                <a:cs typeface="Gisha" panose="020B0502040204020203" pitchFamily="34" charset="-79"/>
              </a:rPr>
              <a:t>pwd</a:t>
            </a: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 basta avere:</a:t>
            </a:r>
          </a:p>
        </p:txBody>
      </p:sp>
      <p:sp>
        <p:nvSpPr>
          <p:cNvPr id="26" name="Goccia 25">
            <a:extLst>
              <a:ext uri="{FF2B5EF4-FFF2-40B4-BE49-F238E27FC236}">
                <a16:creationId xmlns:a16="http://schemas.microsoft.com/office/drawing/2014/main" id="{EF4CDC3D-D294-4D7A-8C6B-9B3FFC510D3E}"/>
              </a:ext>
            </a:extLst>
          </p:cNvPr>
          <p:cNvSpPr/>
          <p:nvPr/>
        </p:nvSpPr>
        <p:spPr>
          <a:xfrm rot="2700000">
            <a:off x="162853" y="2435844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27" name="Goccia 26">
            <a:extLst>
              <a:ext uri="{FF2B5EF4-FFF2-40B4-BE49-F238E27FC236}">
                <a16:creationId xmlns:a16="http://schemas.microsoft.com/office/drawing/2014/main" id="{A2683AED-2DB3-4B55-B4D8-0CB45EE54A57}"/>
              </a:ext>
            </a:extLst>
          </p:cNvPr>
          <p:cNvSpPr/>
          <p:nvPr/>
        </p:nvSpPr>
        <p:spPr>
          <a:xfrm rot="2700000">
            <a:off x="161404" y="2816648"/>
            <a:ext cx="264525" cy="216344"/>
          </a:xfrm>
          <a:prstGeom prst="teardrop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b="1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3900D9-80F6-4D3F-87DE-DE007F3D6A0F}"/>
              </a:ext>
            </a:extLst>
          </p:cNvPr>
          <p:cNvSpPr txBox="1"/>
          <p:nvPr/>
        </p:nvSpPr>
        <p:spPr>
          <a:xfrm>
            <a:off x="9280585" y="3803570"/>
            <a:ext cx="24134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Numero di caratteri utilizzato</a:t>
            </a:r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5524AE9A-73CB-4924-B66B-807E872C4C9D}"/>
              </a:ext>
            </a:extLst>
          </p:cNvPr>
          <p:cNvSpPr/>
          <p:nvPr/>
        </p:nvSpPr>
        <p:spPr>
          <a:xfrm rot="10800000">
            <a:off x="8356294" y="4637326"/>
            <a:ext cx="1334530" cy="58767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C19AF423-0E2B-4EAD-A200-1B6A56BA7C3F}"/>
              </a:ext>
            </a:extLst>
          </p:cNvPr>
          <p:cNvSpPr txBox="1"/>
          <p:nvPr/>
        </p:nvSpPr>
        <p:spPr>
          <a:xfrm>
            <a:off x="7816814" y="5404711"/>
            <a:ext cx="24134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Numero di possibili combinazioni pari a: 92^(numero di caratteri).</a:t>
            </a:r>
          </a:p>
        </p:txBody>
      </p:sp>
      <p:sp>
        <p:nvSpPr>
          <p:cNvPr id="37" name="Rettangolo arrotondato 31">
            <a:extLst>
              <a:ext uri="{FF2B5EF4-FFF2-40B4-BE49-F238E27FC236}">
                <a16:creationId xmlns:a16="http://schemas.microsoft.com/office/drawing/2014/main" id="{57934C11-6DFD-4E95-9B6E-8074FC15B236}"/>
              </a:ext>
            </a:extLst>
          </p:cNvPr>
          <p:cNvSpPr/>
          <p:nvPr/>
        </p:nvSpPr>
        <p:spPr>
          <a:xfrm>
            <a:off x="10609246" y="5610830"/>
            <a:ext cx="660115" cy="57254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14</a:t>
            </a:r>
          </a:p>
        </p:txBody>
      </p:sp>
      <p:sp>
        <p:nvSpPr>
          <p:cNvPr id="38" name="Rettangolo arrotondato 31">
            <a:extLst>
              <a:ext uri="{FF2B5EF4-FFF2-40B4-BE49-F238E27FC236}">
                <a16:creationId xmlns:a16="http://schemas.microsoft.com/office/drawing/2014/main" id="{3607D528-4F22-4995-A870-F9AA9CB8FC44}"/>
              </a:ext>
            </a:extLst>
          </p:cNvPr>
          <p:cNvSpPr/>
          <p:nvPr/>
        </p:nvSpPr>
        <p:spPr>
          <a:xfrm>
            <a:off x="7291338" y="3306621"/>
            <a:ext cx="549596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723711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aborazione 29">
            <a:extLst>
              <a:ext uri="{FF2B5EF4-FFF2-40B4-BE49-F238E27FC236}">
                <a16:creationId xmlns:a16="http://schemas.microsoft.com/office/drawing/2014/main" id="{8AA135C1-60F5-41E3-BC26-F98C1F4A1A9A}"/>
              </a:ext>
            </a:extLst>
          </p:cNvPr>
          <p:cNvSpPr/>
          <p:nvPr/>
        </p:nvSpPr>
        <p:spPr>
          <a:xfrm>
            <a:off x="-5070" y="3379500"/>
            <a:ext cx="8816196" cy="3485202"/>
          </a:xfrm>
          <a:prstGeom prst="flowChartProcess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4" name="Elaborazione 13">
            <a:extLst>
              <a:ext uri="{FF2B5EF4-FFF2-40B4-BE49-F238E27FC236}">
                <a16:creationId xmlns:a16="http://schemas.microsoft.com/office/drawing/2014/main" id="{D196522F-FD5B-4D98-8E11-918D3F154707}"/>
              </a:ext>
            </a:extLst>
          </p:cNvPr>
          <p:cNvSpPr/>
          <p:nvPr/>
        </p:nvSpPr>
        <p:spPr>
          <a:xfrm>
            <a:off x="0" y="536106"/>
            <a:ext cx="8212347" cy="3485202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i Baiti" panose="03000500000000000000" pitchFamily="66" charset="0"/>
                <a:ea typeface="Microsoft Yi Baiti" panose="03000500000000000000" pitchFamily="66" charset="0"/>
                <a:cs typeface="+mn-cs"/>
              </a:rPr>
              <a:t>7</a:t>
            </a:r>
            <a:endParaRPr kumimoji="0" lang="it-IT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i Baiti" panose="03000500000000000000" pitchFamily="66" charset="0"/>
              <a:ea typeface="Microsoft Yi Baiti" panose="03000500000000000000" pitchFamily="66" charset="0"/>
              <a:cs typeface="+mn-cs"/>
            </a:endParaRPr>
          </a:p>
        </p:txBody>
      </p:sp>
      <p:sp>
        <p:nvSpPr>
          <p:cNvPr id="20" name="Segnaposto testo 3">
            <a:extLst>
              <a:ext uri="{FF2B5EF4-FFF2-40B4-BE49-F238E27FC236}">
                <a16:creationId xmlns:a16="http://schemas.microsoft.com/office/drawing/2014/main" id="{961F039E-065F-4BF9-B992-93C7C45A93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123" y="6051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Gli attacchi «a dizionario»</a:t>
            </a:r>
          </a:p>
        </p:txBody>
      </p:sp>
      <p:sp>
        <p:nvSpPr>
          <p:cNvPr id="13" name="Documento 12">
            <a:extLst>
              <a:ext uri="{FF2B5EF4-FFF2-40B4-BE49-F238E27FC236}">
                <a16:creationId xmlns:a16="http://schemas.microsoft.com/office/drawing/2014/main" id="{E9347E24-CD42-4187-AF4B-B26BC004BD7E}"/>
              </a:ext>
            </a:extLst>
          </p:cNvPr>
          <p:cNvSpPr>
            <a:spLocks/>
          </p:cNvSpPr>
          <p:nvPr/>
        </p:nvSpPr>
        <p:spPr>
          <a:xfrm rot="5400000">
            <a:off x="6773159" y="1445864"/>
            <a:ext cx="6388453" cy="4449228"/>
          </a:xfrm>
          <a:prstGeom prst="flowChartDocument">
            <a:avLst/>
          </a:prstGeom>
          <a:blipFill dpi="0" rotWithShape="0">
            <a:blip r:embed="rId3" cstate="print">
              <a:alphaModFix amt="99000"/>
            </a:blip>
            <a:srcRect/>
            <a:stretch>
              <a:fillRect l="-960" r="-37548" b="-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CAA8D01-21AE-4135-8469-791D7CBC3AD4}"/>
              </a:ext>
            </a:extLst>
          </p:cNvPr>
          <p:cNvSpPr/>
          <p:nvPr/>
        </p:nvSpPr>
        <p:spPr>
          <a:xfrm>
            <a:off x="440726" y="1372193"/>
            <a:ext cx="4646912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Algoritmo per indovinare le </a:t>
            </a:r>
            <a:r>
              <a:rPr lang="it-IT" dirty="0" smtClean="0">
                <a:solidFill>
                  <a:srgbClr val="EBEBEB">
                    <a:lumMod val="75000"/>
                  </a:srgbClr>
                </a:solidFill>
              </a:rPr>
              <a:t>password </a:t>
            </a: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più comuni contenute in un dizionario.</a:t>
            </a:r>
          </a:p>
          <a:p>
            <a:pPr lvl="0">
              <a:lnSpc>
                <a:spcPct val="150000"/>
              </a:lnSpc>
            </a:pPr>
            <a:endParaRPr lang="it-IT" dirty="0">
              <a:solidFill>
                <a:srgbClr val="EBEBEB">
                  <a:lumMod val="75000"/>
                </a:srgbClr>
              </a:solidFill>
            </a:endParaRPr>
          </a:p>
          <a:p>
            <a:pPr lvl="0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Attacco </a:t>
            </a:r>
            <a:r>
              <a:rPr lang="it-IT" dirty="0" smtClean="0">
                <a:solidFill>
                  <a:srgbClr val="EBEBEB">
                    <a:lumMod val="75000"/>
                  </a:srgbClr>
                </a:solidFill>
              </a:rPr>
              <a:t>efficace: le </a:t>
            </a: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parole del dizionario sono più facili da </a:t>
            </a:r>
            <a:r>
              <a:rPr lang="it-IT" dirty="0" smtClean="0">
                <a:solidFill>
                  <a:srgbClr val="EBEBEB">
                    <a:lumMod val="75000"/>
                  </a:srgbClr>
                </a:solidFill>
              </a:rPr>
              <a:t>ricordare.</a:t>
            </a:r>
            <a:endParaRPr lang="it-IT" dirty="0">
              <a:solidFill>
                <a:srgbClr val="EBEBEB">
                  <a:lumMod val="75000"/>
                </a:srgbClr>
              </a:solidFill>
            </a:endParaRPr>
          </a:p>
        </p:txBody>
      </p:sp>
      <p:sp>
        <p:nvSpPr>
          <p:cNvPr id="41" name="Goccia 40">
            <a:extLst>
              <a:ext uri="{FF2B5EF4-FFF2-40B4-BE49-F238E27FC236}">
                <a16:creationId xmlns:a16="http://schemas.microsoft.com/office/drawing/2014/main" id="{ED34B437-BD07-4240-B46E-68949A03EE44}"/>
              </a:ext>
            </a:extLst>
          </p:cNvPr>
          <p:cNvSpPr/>
          <p:nvPr/>
        </p:nvSpPr>
        <p:spPr>
          <a:xfrm rot="13459496">
            <a:off x="5191378" y="1128774"/>
            <a:ext cx="2355864" cy="2300106"/>
          </a:xfrm>
          <a:prstGeom prst="teardrop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12A912C-6FAB-47E7-A458-0709DAECC9E8}"/>
              </a:ext>
            </a:extLst>
          </p:cNvPr>
          <p:cNvSpPr/>
          <p:nvPr/>
        </p:nvSpPr>
        <p:spPr>
          <a:xfrm>
            <a:off x="-2141924" y="-6700"/>
            <a:ext cx="2141924" cy="5919449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600" b="1" i="0" u="none" strike="noStrike" kern="1200" cap="none" spc="0" normalizeH="0" baseline="0" noProof="0" dirty="0">
                <a:ln>
                  <a:noFill/>
                </a:ln>
                <a:solidFill>
                  <a:srgbClr val="1E5155">
                    <a:lumMod val="75000"/>
                  </a:srgbClr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Note sviluppo:</a:t>
            </a: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hlinkClick r:id="rId4"/>
              </a:rPr>
              <a:t>https://pixabay.com/it/libro-pagina-letteratura-educazione-3294946/</a:t>
            </a:r>
            <a:endParaRPr lang="it-IT" sz="1600" dirty="0">
              <a:solidFill>
                <a:srgbClr val="1E5155">
                  <a:lumMod val="75000"/>
                </a:srgbClr>
              </a:solidFill>
            </a:endParaRPr>
          </a:p>
          <a:p>
            <a:pPr lvl="0"/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lvl="0"/>
            <a:r>
              <a:rPr lang="it-IT" sz="1600" dirty="0">
                <a:solidFill>
                  <a:srgbClr val="1E5155">
                    <a:lumMod val="75000"/>
                  </a:srgbClr>
                </a:solidFill>
                <a:latin typeface="Century Gothic" panose="020B0502020202020204"/>
              </a:rPr>
              <a:t>icona</a:t>
            </a:r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https://pixabay.com/it/libro-lettura-insegnamento-imparare-2277027/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75000"/>
                </a:scheme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latin typeface="Century Gothic" panose="020B0502020202020204"/>
              </a:rPr>
              <a:t>Icona</a:t>
            </a:r>
          </a:p>
          <a:p>
            <a:r>
              <a:rPr lang="it-IT" sz="1600" dirty="0">
                <a:solidFill>
                  <a:srgbClr val="1E5155">
                    <a:lumMod val="75000"/>
                  </a:srgbClr>
                </a:solidFill>
              </a:rPr>
              <a:t>https://pixabay.com/it/italia-silhouette-italia-silhouette-1299168/</a:t>
            </a:r>
            <a:endParaRPr kumimoji="0" lang="it-IT" sz="1600" i="0" u="none" strike="noStrike" kern="1200" cap="none" spc="0" normalizeH="0" baseline="0" noProof="0" dirty="0">
              <a:ln>
                <a:noFill/>
              </a:ln>
              <a:solidFill>
                <a:srgbClr val="1E5155">
                  <a:lumMod val="75000"/>
                </a:srgbClr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E01C165-6C65-4A3E-8F43-8D5C49BB5DA5}"/>
              </a:ext>
            </a:extLst>
          </p:cNvPr>
          <p:cNvSpPr txBox="1"/>
          <p:nvPr/>
        </p:nvSpPr>
        <p:spPr>
          <a:xfrm>
            <a:off x="209401" y="4278953"/>
            <a:ext cx="6172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empus Sans ITC" panose="04020404030D07020202" pitchFamily="82" charset="0"/>
                <a:ea typeface="+mn-ea"/>
                <a:cs typeface="Gisha" panose="020B0502040204020203" pitchFamily="34" charset="-79"/>
              </a:rPr>
              <a:t>Esempio:</a:t>
            </a:r>
            <a:endParaRPr kumimoji="0" lang="it-IT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empus Sans ITC" panose="04020404030D07020202" pitchFamily="82" charset="0"/>
              <a:ea typeface="+mn-ea"/>
              <a:cs typeface="Gisha" panose="020B0502040204020203" pitchFamily="34" charset="-79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BC131D-29AA-49F8-BBE5-AAB28FB8D89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070" y="1335032"/>
            <a:ext cx="1864479" cy="1890739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581CFF19-763D-4692-BD28-FEDBD15BEAB5}"/>
              </a:ext>
            </a:extLst>
          </p:cNvPr>
          <p:cNvSpPr/>
          <p:nvPr/>
        </p:nvSpPr>
        <p:spPr>
          <a:xfrm>
            <a:off x="442793" y="6256382"/>
            <a:ext cx="2810312" cy="455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Più di 2 MLN di parole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EDBC16-7D46-406A-96B4-E557D32876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5" y="4756094"/>
            <a:ext cx="1377809" cy="162893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1EAF941-2986-4E58-92FE-A17879941EF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63" y="4827990"/>
            <a:ext cx="1975142" cy="1203602"/>
          </a:xfrm>
          <a:prstGeom prst="rect">
            <a:avLst/>
          </a:prstGeom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A4C5969-DDAD-4C58-BA88-DCB044573B10}"/>
              </a:ext>
            </a:extLst>
          </p:cNvPr>
          <p:cNvSpPr/>
          <p:nvPr/>
        </p:nvSpPr>
        <p:spPr>
          <a:xfrm>
            <a:off x="5023836" y="6246630"/>
            <a:ext cx="28103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it-IT" dirty="0">
                <a:solidFill>
                  <a:srgbClr val="EBEBEB">
                    <a:lumMod val="75000"/>
                  </a:srgbClr>
                </a:solidFill>
              </a:rPr>
              <a:t>1 MLN di parole in </a:t>
            </a:r>
            <a:r>
              <a:rPr lang="it-IT" dirty="0" smtClean="0">
                <a:solidFill>
                  <a:srgbClr val="EBEBEB">
                    <a:lumMod val="75000"/>
                  </a:srgbClr>
                </a:solidFill>
              </a:rPr>
              <a:t>24h</a:t>
            </a:r>
            <a:endParaRPr lang="it-IT" dirty="0">
              <a:solidFill>
                <a:srgbClr val="EBEBEB">
                  <a:lumMod val="75000"/>
                </a:srgbClr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E6EDDC3-AFE9-4EDC-8698-5FD1AA50C8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61507" y="5007075"/>
            <a:ext cx="767165" cy="767165"/>
          </a:xfrm>
          <a:prstGeom prst="rect">
            <a:avLst/>
          </a:prstGeom>
        </p:spPr>
      </p:pic>
      <p:sp>
        <p:nvSpPr>
          <p:cNvPr id="33" name="Rettangolo arrotondato 31">
            <a:extLst>
              <a:ext uri="{FF2B5EF4-FFF2-40B4-BE49-F238E27FC236}">
                <a16:creationId xmlns:a16="http://schemas.microsoft.com/office/drawing/2014/main" id="{9E6B7E2D-655B-4CF9-90BE-C23F05913262}"/>
              </a:ext>
            </a:extLst>
          </p:cNvPr>
          <p:cNvSpPr/>
          <p:nvPr/>
        </p:nvSpPr>
        <p:spPr>
          <a:xfrm>
            <a:off x="6124109" y="699979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34" name="Rettangolo arrotondato 31">
            <a:extLst>
              <a:ext uri="{FF2B5EF4-FFF2-40B4-BE49-F238E27FC236}">
                <a16:creationId xmlns:a16="http://schemas.microsoft.com/office/drawing/2014/main" id="{FAEFCCFC-BE12-4B4B-B84E-23C554F35AC0}"/>
              </a:ext>
            </a:extLst>
          </p:cNvPr>
          <p:cNvSpPr/>
          <p:nvPr/>
        </p:nvSpPr>
        <p:spPr>
          <a:xfrm>
            <a:off x="1944" y="1390653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40" name="Rettangolo arrotondato 31">
            <a:extLst>
              <a:ext uri="{FF2B5EF4-FFF2-40B4-BE49-F238E27FC236}">
                <a16:creationId xmlns:a16="http://schemas.microsoft.com/office/drawing/2014/main" id="{84DBCC11-5AF5-4BF4-8CF7-469D91F8357A}"/>
              </a:ext>
            </a:extLst>
          </p:cNvPr>
          <p:cNvSpPr/>
          <p:nvPr/>
        </p:nvSpPr>
        <p:spPr>
          <a:xfrm>
            <a:off x="6380" y="2817227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sp>
        <p:nvSpPr>
          <p:cNvPr id="42" name="Rettangolo arrotondato 31">
            <a:extLst>
              <a:ext uri="{FF2B5EF4-FFF2-40B4-BE49-F238E27FC236}">
                <a16:creationId xmlns:a16="http://schemas.microsoft.com/office/drawing/2014/main" id="{CC0A0DD2-4222-48FC-B3D1-0BC83E81A22E}"/>
              </a:ext>
            </a:extLst>
          </p:cNvPr>
          <p:cNvSpPr/>
          <p:nvPr/>
        </p:nvSpPr>
        <p:spPr>
          <a:xfrm>
            <a:off x="2289440" y="566826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sp>
        <p:nvSpPr>
          <p:cNvPr id="43" name="Rettangolo arrotondato 31">
            <a:extLst>
              <a:ext uri="{FF2B5EF4-FFF2-40B4-BE49-F238E27FC236}">
                <a16:creationId xmlns:a16="http://schemas.microsoft.com/office/drawing/2014/main" id="{4A1F0D17-DF95-44F9-91F8-13EA3EDCA186}"/>
              </a:ext>
            </a:extLst>
          </p:cNvPr>
          <p:cNvSpPr/>
          <p:nvPr/>
        </p:nvSpPr>
        <p:spPr>
          <a:xfrm>
            <a:off x="7531616" y="5668260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6</a:t>
            </a:r>
          </a:p>
        </p:txBody>
      </p:sp>
      <p:sp>
        <p:nvSpPr>
          <p:cNvPr id="44" name="Rettangolo arrotondato 31">
            <a:extLst>
              <a:ext uri="{FF2B5EF4-FFF2-40B4-BE49-F238E27FC236}">
                <a16:creationId xmlns:a16="http://schemas.microsoft.com/office/drawing/2014/main" id="{47B3FCA1-4EA0-4F6F-B870-1D3DFB9FA6AC}"/>
              </a:ext>
            </a:extLst>
          </p:cNvPr>
          <p:cNvSpPr/>
          <p:nvPr/>
        </p:nvSpPr>
        <p:spPr>
          <a:xfrm>
            <a:off x="2853557" y="416320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sp>
        <p:nvSpPr>
          <p:cNvPr id="2" name="Rettangolo 1"/>
          <p:cNvSpPr/>
          <p:nvPr/>
        </p:nvSpPr>
        <p:spPr>
          <a:xfrm>
            <a:off x="161565" y="721247"/>
            <a:ext cx="3046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rgbClr val="EBEBEB">
                    <a:lumMod val="75000"/>
                  </a:srgbClr>
                </a:solidFill>
              </a:rPr>
              <a:t>Gli attacchi «a dizionario»</a:t>
            </a:r>
          </a:p>
        </p:txBody>
      </p:sp>
      <p:sp>
        <p:nvSpPr>
          <p:cNvPr id="25" name="Rettangolo arrotondato 31">
            <a:extLst>
              <a:ext uri="{FF2B5EF4-FFF2-40B4-BE49-F238E27FC236}">
                <a16:creationId xmlns:a16="http://schemas.microsoft.com/office/drawing/2014/main" id="{FAEFCCFC-BE12-4B4B-B84E-23C554F35AC0}"/>
              </a:ext>
            </a:extLst>
          </p:cNvPr>
          <p:cNvSpPr/>
          <p:nvPr/>
        </p:nvSpPr>
        <p:spPr>
          <a:xfrm>
            <a:off x="-132391" y="575383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477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755494B-D7A7-4494-8C3F-EEF1639370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5" t="-105" b="105"/>
          <a:stretch/>
        </p:blipFill>
        <p:spPr>
          <a:xfrm>
            <a:off x="6369167" y="476250"/>
            <a:ext cx="5822833" cy="640207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048A20EE-898C-45AD-BBC6-70B473489B8A}"/>
              </a:ext>
            </a:extLst>
          </p:cNvPr>
          <p:cNvSpPr/>
          <p:nvPr/>
        </p:nvSpPr>
        <p:spPr>
          <a:xfrm>
            <a:off x="0" y="0"/>
            <a:ext cx="12192000" cy="476250"/>
          </a:xfrm>
          <a:prstGeom prst="rect">
            <a:avLst/>
          </a:prstGeom>
          <a:solidFill>
            <a:srgbClr val="426B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53B9FE-41A1-47DC-935A-B3FCFB1167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519" y="-11719"/>
            <a:ext cx="11496675" cy="341313"/>
          </a:xfrm>
        </p:spPr>
        <p:txBody>
          <a:bodyPr anchor="ctr" anchorCtr="0">
            <a:noAutofit/>
          </a:bodyPr>
          <a:lstStyle/>
          <a:p>
            <a:r>
              <a:rPr lang="it-IT" sz="3200" dirty="0">
                <a:solidFill>
                  <a:schemeClr val="tx1"/>
                </a:solidFill>
                <a:latin typeface="Microsoft Yi Baiti" panose="03000500000000000000" pitchFamily="66" charset="0"/>
                <a:ea typeface="Microsoft Yi Baiti" panose="03000500000000000000" pitchFamily="66" charset="0"/>
              </a:rPr>
              <a:t>La password biometrica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8A41FEB-BE46-4298-8F16-16001189BF7E}"/>
              </a:ext>
            </a:extLst>
          </p:cNvPr>
          <p:cNvSpPr txBox="1"/>
          <p:nvPr/>
        </p:nvSpPr>
        <p:spPr>
          <a:xfrm>
            <a:off x="11627141" y="0"/>
            <a:ext cx="50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smtClean="0">
                <a:latin typeface="Microsoft Yi Baiti" panose="03000500000000000000" pitchFamily="66" charset="0"/>
                <a:ea typeface="Microsoft Yi Baiti" panose="03000500000000000000" pitchFamily="66" charset="0"/>
              </a:rPr>
              <a:t>8</a:t>
            </a:r>
            <a:endParaRPr lang="it-IT" sz="1600" dirty="0">
              <a:latin typeface="Microsoft Yi Baiti" panose="03000500000000000000" pitchFamily="66" charset="0"/>
              <a:ea typeface="Microsoft Yi Baiti" panose="03000500000000000000" pitchFamily="66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BBAC464B-CCFB-4B31-90C9-C1A314F44AA6}"/>
              </a:ext>
            </a:extLst>
          </p:cNvPr>
          <p:cNvSpPr/>
          <p:nvPr/>
        </p:nvSpPr>
        <p:spPr>
          <a:xfrm>
            <a:off x="-2779787" y="-6699"/>
            <a:ext cx="2779787" cy="6006632"/>
          </a:xfrm>
          <a:prstGeom prst="rect">
            <a:avLst/>
          </a:prstGeom>
          <a:solidFill>
            <a:schemeClr val="tx1">
              <a:alpha val="5882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>
                <a:solidFill>
                  <a:schemeClr val="bg2">
                    <a:lumMod val="75000"/>
                  </a:schemeClr>
                </a:solidFill>
              </a:rPr>
              <a:t>Note sviluppo: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https://pixabay.com/it/identità-virtuali-identità-digitale-69996/</a:t>
            </a: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https://pixabay.com/it/occhio-vedere-visualizzazione-icona-1103592/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  <a:hlinkClick r:id="rId5"/>
              </a:rPr>
              <a:t>https://pixabay.com/it/lente-foto-macchina-fotografica-1723832/</a:t>
            </a:r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endParaRPr lang="it-IT" sz="1600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Icona</a:t>
            </a:r>
          </a:p>
          <a:p>
            <a:r>
              <a:rPr lang="it-IT" sz="1600" dirty="0">
                <a:solidFill>
                  <a:schemeClr val="bg2">
                    <a:lumMod val="75000"/>
                  </a:schemeClr>
                </a:solidFill>
              </a:rPr>
              <a:t>https://pixabay.com/it/apple-morso-blu-silhouette-icona-310438/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0B7959B-D53D-496C-83AA-0D0335C7C7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79" y="5282894"/>
            <a:ext cx="874369" cy="467004"/>
          </a:xfrm>
          <a:prstGeom prst="rect">
            <a:avLst/>
          </a:prstGeom>
        </p:spPr>
      </p:pic>
      <p:sp>
        <p:nvSpPr>
          <p:cNvPr id="22" name="Rettangolo arrotondato 31">
            <a:extLst>
              <a:ext uri="{FF2B5EF4-FFF2-40B4-BE49-F238E27FC236}">
                <a16:creationId xmlns:a16="http://schemas.microsoft.com/office/drawing/2014/main" id="{1CE8D33B-1F01-4D55-AC19-811C5F782FFF}"/>
              </a:ext>
            </a:extLst>
          </p:cNvPr>
          <p:cNvSpPr/>
          <p:nvPr/>
        </p:nvSpPr>
        <p:spPr>
          <a:xfrm>
            <a:off x="3385940" y="486746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1</a:t>
            </a:r>
          </a:p>
        </p:txBody>
      </p:sp>
      <p:sp>
        <p:nvSpPr>
          <p:cNvPr id="23" name="Rettangolo arrotondato 31">
            <a:extLst>
              <a:ext uri="{FF2B5EF4-FFF2-40B4-BE49-F238E27FC236}">
                <a16:creationId xmlns:a16="http://schemas.microsoft.com/office/drawing/2014/main" id="{54575D8F-53D6-4AEA-8A49-5577B5A3EBC0}"/>
              </a:ext>
            </a:extLst>
          </p:cNvPr>
          <p:cNvSpPr/>
          <p:nvPr/>
        </p:nvSpPr>
        <p:spPr>
          <a:xfrm>
            <a:off x="5588876" y="1109053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2</a:t>
            </a:r>
          </a:p>
        </p:txBody>
      </p:sp>
      <p:sp>
        <p:nvSpPr>
          <p:cNvPr id="25" name="Rettangolo arrotondato 31">
            <a:extLst>
              <a:ext uri="{FF2B5EF4-FFF2-40B4-BE49-F238E27FC236}">
                <a16:creationId xmlns:a16="http://schemas.microsoft.com/office/drawing/2014/main" id="{69FB4126-1469-41A7-8A5F-D9FD4321C567}"/>
              </a:ext>
            </a:extLst>
          </p:cNvPr>
          <p:cNvSpPr/>
          <p:nvPr/>
        </p:nvSpPr>
        <p:spPr>
          <a:xfrm>
            <a:off x="1742761" y="2538527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3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167FE71C-10FE-4B60-8F59-8C9595F3B0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70" y="4340402"/>
            <a:ext cx="1339326" cy="2351987"/>
          </a:xfrm>
          <a:prstGeom prst="rect">
            <a:avLst/>
          </a:prstGeom>
        </p:spPr>
      </p:pic>
      <p:sp>
        <p:nvSpPr>
          <p:cNvPr id="27" name="Rettangolo arrotondato 31">
            <a:extLst>
              <a:ext uri="{FF2B5EF4-FFF2-40B4-BE49-F238E27FC236}">
                <a16:creationId xmlns:a16="http://schemas.microsoft.com/office/drawing/2014/main" id="{C299CF1B-6041-4808-9849-DAD37121A7A6}"/>
              </a:ext>
            </a:extLst>
          </p:cNvPr>
          <p:cNvSpPr/>
          <p:nvPr/>
        </p:nvSpPr>
        <p:spPr>
          <a:xfrm>
            <a:off x="1742761" y="4361901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4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3155E78-69F8-40F5-BBF6-F6A7F5F1C11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19" y="3927932"/>
            <a:ext cx="1760565" cy="1760565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3AD775F-EC26-4B5A-8B37-054958834C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621" y="4535448"/>
            <a:ext cx="761175" cy="406546"/>
          </a:xfrm>
          <a:prstGeom prst="rect">
            <a:avLst/>
          </a:prstGeom>
        </p:spPr>
      </p:pic>
      <p:sp>
        <p:nvSpPr>
          <p:cNvPr id="28" name="Rettangolo arrotondato 31">
            <a:extLst>
              <a:ext uri="{FF2B5EF4-FFF2-40B4-BE49-F238E27FC236}">
                <a16:creationId xmlns:a16="http://schemas.microsoft.com/office/drawing/2014/main" id="{3FB26F8C-2F6A-42BA-BE58-2799CEAEE959}"/>
              </a:ext>
            </a:extLst>
          </p:cNvPr>
          <p:cNvSpPr/>
          <p:nvPr/>
        </p:nvSpPr>
        <p:spPr>
          <a:xfrm>
            <a:off x="5026027" y="4140125"/>
            <a:ext cx="441960" cy="50241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5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565FCB8-DC28-414A-8A55-64DA58FDB42D}"/>
              </a:ext>
            </a:extLst>
          </p:cNvPr>
          <p:cNvSpPr txBox="1"/>
          <p:nvPr/>
        </p:nvSpPr>
        <p:spPr>
          <a:xfrm>
            <a:off x="138183" y="630856"/>
            <a:ext cx="5229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400"/>
              </a:lnSpc>
              <a:spcBef>
                <a:spcPts val="1000"/>
              </a:spcBef>
              <a:defRPr/>
            </a:pPr>
            <a:r>
              <a:rPr lang="it-IT" sz="2000" b="1" dirty="0">
                <a:latin typeface="Tempus Sans ITC" panose="04020404030D07020202" pitchFamily="82" charset="0"/>
                <a:cs typeface="Gisha" panose="020B0502040204020203" pitchFamily="34" charset="-79"/>
              </a:rPr>
              <a:t>Riconoscimento biometrico</a:t>
            </a:r>
          </a:p>
        </p:txBody>
      </p:sp>
      <p:sp>
        <p:nvSpPr>
          <p:cNvPr id="30" name="Documento 29">
            <a:extLst>
              <a:ext uri="{FF2B5EF4-FFF2-40B4-BE49-F238E27FC236}">
                <a16:creationId xmlns:a16="http://schemas.microsoft.com/office/drawing/2014/main" id="{3864394B-DD98-4E00-9DB0-5B1F14F562B0}"/>
              </a:ext>
            </a:extLst>
          </p:cNvPr>
          <p:cNvSpPr/>
          <p:nvPr/>
        </p:nvSpPr>
        <p:spPr>
          <a:xfrm>
            <a:off x="138182" y="1146969"/>
            <a:ext cx="6202424" cy="834022"/>
          </a:xfrm>
          <a:prstGeom prst="flowChartDocumen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/>
          <a:lstStyle/>
          <a:p>
            <a:pPr lvl="0">
              <a:lnSpc>
                <a:spcPct val="150000"/>
              </a:lnSpc>
            </a:pPr>
            <a:r>
              <a:rPr lang="it-IT" dirty="0">
                <a:solidFill>
                  <a:schemeClr val="tx2">
                    <a:lumMod val="75000"/>
                  </a:schemeClr>
                </a:solidFill>
              </a:rPr>
              <a:t> Impronte digitali in alternativa all'utilizzo di </a:t>
            </a:r>
            <a:r>
              <a:rPr lang="it-IT" dirty="0" smtClean="0">
                <a:solidFill>
                  <a:srgbClr val="EBEBEB">
                    <a:lumMod val="75000"/>
                  </a:srgbClr>
                </a:solidFill>
              </a:rPr>
              <a:t>password</a:t>
            </a:r>
            <a:r>
              <a:rPr lang="it-IT" dirty="0" smtClean="0">
                <a:solidFill>
                  <a:schemeClr val="tx2">
                    <a:lumMod val="75000"/>
                  </a:schemeClr>
                </a:solidFill>
              </a:rPr>
              <a:t>.</a:t>
            </a:r>
            <a:endParaRPr lang="it-IT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76275BC5-0D4E-47C4-AC25-E50C004131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202" y="1869758"/>
            <a:ext cx="1283367" cy="225371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708C04F-3AA2-429F-95F7-09BE7467ED3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406" y="3677285"/>
            <a:ext cx="285428" cy="350098"/>
          </a:xfrm>
          <a:prstGeom prst="rect">
            <a:avLst/>
          </a:prstGeom>
          <a:ln>
            <a:noFill/>
          </a:ln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C5566B2-3F70-4201-9C90-32DC8D0A9C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49992" flipH="1">
            <a:off x="2256697" y="2549597"/>
            <a:ext cx="532708" cy="776416"/>
          </a:xfrm>
          <a:prstGeom prst="rect">
            <a:avLst/>
          </a:prstGeom>
        </p:spPr>
      </p:pic>
      <p:sp>
        <p:nvSpPr>
          <p:cNvPr id="2" name="Rettangolo 1"/>
          <p:cNvSpPr/>
          <p:nvPr/>
        </p:nvSpPr>
        <p:spPr>
          <a:xfrm>
            <a:off x="3200640" y="5592811"/>
            <a:ext cx="3163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dirty="0" smtClean="0"/>
              <a:t>Scavalcabile </a:t>
            </a:r>
            <a:r>
              <a:rPr lang="it-IT" dirty="0"/>
              <a:t>usando una foto dell'iride del </a:t>
            </a:r>
            <a:r>
              <a:rPr lang="it-IT" dirty="0" smtClean="0"/>
              <a:t>proprietario montata </a:t>
            </a:r>
            <a:r>
              <a:rPr lang="it-IT" dirty="0"/>
              <a:t>su </a:t>
            </a:r>
            <a:r>
              <a:rPr lang="it-IT" dirty="0" smtClean="0"/>
              <a:t>lente </a:t>
            </a:r>
            <a:r>
              <a:rPr lang="it-IT" dirty="0"/>
              <a:t>a </a:t>
            </a:r>
            <a:r>
              <a:rPr lang="it-IT" dirty="0" smtClean="0"/>
              <a:t>contatto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418515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5218</TotalTime>
  <Words>3351</Words>
  <Application>Microsoft Office PowerPoint</Application>
  <PresentationFormat>Widescreen</PresentationFormat>
  <Paragraphs>461</Paragraphs>
  <Slides>17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30" baseType="lpstr">
      <vt:lpstr>Arial</vt:lpstr>
      <vt:lpstr>Articulate</vt:lpstr>
      <vt:lpstr>Articulate Light</vt:lpstr>
      <vt:lpstr>Bahnschrift</vt:lpstr>
      <vt:lpstr>Calibri</vt:lpstr>
      <vt:lpstr>Century Gothic</vt:lpstr>
      <vt:lpstr>Gisha</vt:lpstr>
      <vt:lpstr>Microsoft Yi Baiti</vt:lpstr>
      <vt:lpstr>Tempus Sans ITC</vt:lpstr>
      <vt:lpstr>Times New Roman</vt:lpstr>
      <vt:lpstr>Wingdings 3</vt:lpstr>
      <vt:lpstr>Ione</vt:lpstr>
      <vt:lpstr>1_Ione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Valentina</dc:creator>
  <cp:lastModifiedBy>emessore</cp:lastModifiedBy>
  <cp:revision>415</cp:revision>
  <dcterms:created xsi:type="dcterms:W3CDTF">2018-07-03T17:42:04Z</dcterms:created>
  <dcterms:modified xsi:type="dcterms:W3CDTF">2018-09-25T17:01:36Z</dcterms:modified>
</cp:coreProperties>
</file>